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59" r:id="rId4"/>
    <p:sldId id="303" r:id="rId5"/>
    <p:sldId id="269" r:id="rId6"/>
    <p:sldId id="270" r:id="rId7"/>
    <p:sldId id="301" r:id="rId8"/>
    <p:sldId id="299" r:id="rId9"/>
    <p:sldId id="300" r:id="rId10"/>
    <p:sldId id="295" r:id="rId11"/>
    <p:sldId id="268" r:id="rId12"/>
    <p:sldId id="271" r:id="rId13"/>
    <p:sldId id="296" r:id="rId14"/>
    <p:sldId id="304" r:id="rId15"/>
    <p:sldId id="297" r:id="rId16"/>
    <p:sldId id="272" r:id="rId17"/>
    <p:sldId id="273" r:id="rId18"/>
    <p:sldId id="298" r:id="rId19"/>
    <p:sldId id="294" r:id="rId20"/>
    <p:sldId id="30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Kraak (Stimular)" initials="IK(" lastIdx="5" clrIdx="0">
    <p:extLst>
      <p:ext uri="{19B8F6BF-5375-455C-9EA6-DF929625EA0E}">
        <p15:presenceInfo xmlns:p15="http://schemas.microsoft.com/office/powerpoint/2012/main" userId="S-1-5-21-3441848071-1819281627-1707445396-1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D9E"/>
    <a:srgbClr val="1BA0B1"/>
    <a:srgbClr val="E5832A"/>
    <a:srgbClr val="678FBA"/>
    <a:srgbClr val="8CBE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8" autoAdjust="0"/>
    <p:restoredTop sz="80851" autoAdjust="0"/>
  </p:normalViewPr>
  <p:slideViewPr>
    <p:cSldViewPr snapToGrid="0">
      <p:cViewPr varScale="1">
        <p:scale>
          <a:sx n="86" d="100"/>
          <a:sy n="86" d="100"/>
        </p:scale>
        <p:origin x="198" y="9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B2246-31ED-48D7-81FF-B9B51FD1154E}" type="datetimeFigureOut">
              <a:rPr lang="nl-NL" smtClean="0"/>
              <a:t>28-9-2021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443C2-D4E8-4BF9-9D54-4C0F36980AE6}" type="slidenum">
              <a:rPr lang="nl-NL" smtClean="0"/>
              <a:t>‹nr.›</a:t>
            </a:fld>
            <a:endParaRPr lang="nl-NL"/>
          </a:p>
        </p:txBody>
      </p:sp>
    </p:spTree>
    <p:extLst>
      <p:ext uri="{BB962C8B-B14F-4D97-AF65-F5344CB8AC3E}">
        <p14:creationId xmlns:p14="http://schemas.microsoft.com/office/powerpoint/2010/main" val="276188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2</a:t>
            </a:fld>
            <a:endParaRPr lang="nl-NL"/>
          </a:p>
        </p:txBody>
      </p:sp>
    </p:spTree>
    <p:extLst>
      <p:ext uri="{BB962C8B-B14F-4D97-AF65-F5344CB8AC3E}">
        <p14:creationId xmlns:p14="http://schemas.microsoft.com/office/powerpoint/2010/main" val="71598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17</a:t>
            </a:fld>
            <a:endParaRPr lang="nl-NL"/>
          </a:p>
        </p:txBody>
      </p:sp>
    </p:spTree>
    <p:extLst>
      <p:ext uri="{BB962C8B-B14F-4D97-AF65-F5344CB8AC3E}">
        <p14:creationId xmlns:p14="http://schemas.microsoft.com/office/powerpoint/2010/main" val="327995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1" kern="1200" cap="all" dirty="0">
                <a:solidFill>
                  <a:schemeClr val="tx1"/>
                </a:solidFill>
                <a:effectLst/>
                <a:latin typeface="+mn-lt"/>
                <a:ea typeface="+mn-ea"/>
                <a:cs typeface="+mn-cs"/>
              </a:rPr>
              <a:t>Subsidie </a:t>
            </a:r>
            <a:r>
              <a:rPr lang="nl-NL" sz="1200" b="1" kern="1200" cap="all" dirty="0" err="1">
                <a:solidFill>
                  <a:schemeClr val="tx1"/>
                </a:solidFill>
                <a:effectLst/>
                <a:latin typeface="+mn-lt"/>
                <a:ea typeface="+mn-ea"/>
                <a:cs typeface="+mn-cs"/>
              </a:rPr>
              <a:t>emissieloze</a:t>
            </a:r>
            <a:r>
              <a:rPr lang="nl-NL" sz="1200" b="1" kern="1200" cap="all" dirty="0">
                <a:solidFill>
                  <a:schemeClr val="tx1"/>
                </a:solidFill>
                <a:effectLst/>
                <a:latin typeface="+mn-lt"/>
                <a:ea typeface="+mn-ea"/>
                <a:cs typeface="+mn-cs"/>
              </a:rPr>
              <a:t> </a:t>
            </a:r>
            <a:r>
              <a:rPr lang="nl-NL" sz="1200" b="1" kern="1200" cap="all" dirty="0" err="1">
                <a:solidFill>
                  <a:schemeClr val="tx1"/>
                </a:solidFill>
                <a:effectLst/>
                <a:latin typeface="+mn-lt"/>
                <a:ea typeface="+mn-ea"/>
                <a:cs typeface="+mn-cs"/>
              </a:rPr>
              <a:t>bedrijfs</a:t>
            </a:r>
            <a:r>
              <a:rPr lang="nl-NL" sz="1200" b="1" kern="1200" cap="all" dirty="0">
                <a:solidFill>
                  <a:schemeClr val="tx1"/>
                </a:solidFill>
                <a:effectLst/>
                <a:latin typeface="+mn-lt"/>
                <a:ea typeface="+mn-ea"/>
                <a:cs typeface="+mn-cs"/>
              </a:rPr>
              <a:t>/personenauto’s (SEBA/SEPA)</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b="1" kern="1200" cap="all"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18</a:t>
            </a:fld>
            <a:endParaRPr lang="nl-NL"/>
          </a:p>
        </p:txBody>
      </p:sp>
    </p:spTree>
    <p:extLst>
      <p:ext uri="{BB962C8B-B14F-4D97-AF65-F5344CB8AC3E}">
        <p14:creationId xmlns:p14="http://schemas.microsoft.com/office/powerpoint/2010/main" val="42469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alle zorginstellingen en ziekenhuizen</a:t>
            </a:r>
          </a:p>
          <a:p>
            <a:r>
              <a:rPr lang="nl-NL" dirty="0"/>
              <a:t>Zowel beginners als meer gevorderden</a:t>
            </a:r>
          </a:p>
          <a:p>
            <a:pPr marL="171450" indent="-171450">
              <a:buFont typeface="Arial" panose="020B0604020202020204" pitchFamily="34" charset="0"/>
              <a:buChar char="•"/>
            </a:pPr>
            <a:r>
              <a:rPr lang="nl-NL" dirty="0"/>
              <a:t>Beginners starten met wetgeving, beleid en nulmeting</a:t>
            </a:r>
          </a:p>
          <a:p>
            <a:pPr marL="171450" indent="-171450">
              <a:buFont typeface="Arial" panose="020B0604020202020204" pitchFamily="34" charset="0"/>
              <a:buChar char="•"/>
            </a:pPr>
            <a:r>
              <a:rPr lang="nl-NL" dirty="0"/>
              <a:t>Meer gevorderden die bijvoorbeeld al een nulmeting en inventarisatie hebben gedaan kunnen bv starten met zoeken naar maatregelen die het beste aansluiten bij de eigen situatie en uitzoeken of er subsidieregelingen gelden voor de gekozen maatregelen</a:t>
            </a:r>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3</a:t>
            </a:fld>
            <a:endParaRPr lang="nl-NL"/>
          </a:p>
        </p:txBody>
      </p:sp>
    </p:spTree>
    <p:extLst>
      <p:ext uri="{BB962C8B-B14F-4D97-AF65-F5344CB8AC3E}">
        <p14:creationId xmlns:p14="http://schemas.microsoft.com/office/powerpoint/2010/main" val="372838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Vervoer zorgt, na het energieverbruik van het pand, voor de grootste milieu-impact en CO2-uitstoot</a:t>
            </a:r>
          </a:p>
          <a:p>
            <a:r>
              <a:rPr lang="nl-NL" dirty="0"/>
              <a:t>Er komt wetgeving voor het monitoren van </a:t>
            </a:r>
            <a:r>
              <a:rPr lang="nl-NL" dirty="0" err="1"/>
              <a:t>werkgebonden</a:t>
            </a:r>
            <a:r>
              <a:rPr lang="nl-NL" dirty="0"/>
              <a:t> personenmobiliteit</a:t>
            </a:r>
          </a:p>
          <a:p>
            <a:r>
              <a:rPr lang="nl-NL" dirty="0"/>
              <a:t>Veel instellingen monitoren dit nog niet</a:t>
            </a:r>
          </a:p>
          <a:p>
            <a:endParaRPr lang="nl-NL" dirty="0"/>
          </a:p>
        </p:txBody>
      </p:sp>
      <p:sp>
        <p:nvSpPr>
          <p:cNvPr id="4" name="Tijdelijke aanduiding voor dianummer 3"/>
          <p:cNvSpPr>
            <a:spLocks noGrp="1"/>
          </p:cNvSpPr>
          <p:nvPr>
            <p:ph type="sldNum" sz="quarter" idx="5"/>
          </p:nvPr>
        </p:nvSpPr>
        <p:spPr/>
        <p:txBody>
          <a:bodyPr/>
          <a:lstStyle/>
          <a:p>
            <a:fld id="{6F4443C2-D4E8-4BF9-9D54-4C0F36980AE6}" type="slidenum">
              <a:rPr lang="nl-NL" smtClean="0"/>
              <a:t>4</a:t>
            </a:fld>
            <a:endParaRPr lang="nl-NL"/>
          </a:p>
        </p:txBody>
      </p:sp>
    </p:spTree>
    <p:extLst>
      <p:ext uri="{BB962C8B-B14F-4D97-AF65-F5344CB8AC3E}">
        <p14:creationId xmlns:p14="http://schemas.microsoft.com/office/powerpoint/2010/main" val="397937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Wetgeving: Randvoorwaarden</a:t>
            </a:r>
          </a:p>
          <a:p>
            <a:r>
              <a:rPr lang="nl-NL" dirty="0"/>
              <a:t>Beleid: Ambities</a:t>
            </a:r>
          </a:p>
          <a:p>
            <a:r>
              <a:rPr lang="nl-NL" dirty="0"/>
              <a:t>Nulmeting &amp; monitoren: Inventariseren van eigen situatie en dit jaarlijks monitoren</a:t>
            </a:r>
          </a:p>
          <a:p>
            <a:r>
              <a:rPr lang="nl-NL" dirty="0"/>
              <a:t>Aanpak: Op welke manieren kan mobiliteit verduurzaamd worden</a:t>
            </a:r>
          </a:p>
          <a:p>
            <a:r>
              <a:rPr lang="nl-NL" dirty="0"/>
              <a:t>Maatregelen: Maatregelen op verschillen vervoerstypen en in verschillende categorieën</a:t>
            </a:r>
          </a:p>
          <a:p>
            <a:r>
              <a:rPr lang="nl-NL" dirty="0"/>
              <a:t>Subsidies: Eventuele subsidies en financiële regelingen voor bepaalde maatregelen</a:t>
            </a:r>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5</a:t>
            </a:fld>
            <a:endParaRPr lang="nl-NL"/>
          </a:p>
        </p:txBody>
      </p:sp>
    </p:spTree>
    <p:extLst>
      <p:ext uri="{BB962C8B-B14F-4D97-AF65-F5344CB8AC3E}">
        <p14:creationId xmlns:p14="http://schemas.microsoft.com/office/powerpoint/2010/main" val="384831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Aanvang van deze regeling was gepland begin 2022, maar de regeling is uitgesteld tot besluitvorming door het volgende kabinet. </a:t>
            </a:r>
          </a:p>
          <a:p>
            <a:r>
              <a:rPr lang="nl-NL" sz="1200" kern="1200" dirty="0">
                <a:solidFill>
                  <a:schemeClr val="tx1"/>
                </a:solidFill>
                <a:effectLst/>
                <a:latin typeface="+mn-lt"/>
                <a:ea typeface="+mn-ea"/>
                <a:cs typeface="+mn-cs"/>
              </a:rPr>
              <a:t>Dit betekent waarschijnlijk dat invoering per januari 2023 ook een beetje op losse schroeven staat, zeker met de snelheid waarmee de formatie gaat.</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oproepkrachten, vrijwilligers en mensen zonder garantie op meer dan 20 betaalde uren per maand worden niet meegerekend als werknemer</a:t>
            </a:r>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informatie uit de jaarlijkse rapportages wordt gebruikt om bij de evaluatie in 2026 te besluiten over een aanpassing. De informatie over woon-werkverkeer is ook nodig om in 2026 tot een verantwoorde invulling van die norm te kunnen komen;</a:t>
            </a:r>
          </a:p>
          <a:p>
            <a:endParaRPr lang="nl-NL" dirty="0"/>
          </a:p>
        </p:txBody>
      </p:sp>
      <p:sp>
        <p:nvSpPr>
          <p:cNvPr id="4" name="Tijdelijke aanduiding voor dianummer 3"/>
          <p:cNvSpPr>
            <a:spLocks noGrp="1"/>
          </p:cNvSpPr>
          <p:nvPr>
            <p:ph type="sldNum" sz="quarter" idx="5"/>
          </p:nvPr>
        </p:nvSpPr>
        <p:spPr/>
        <p:txBody>
          <a:bodyPr/>
          <a:lstStyle/>
          <a:p>
            <a:fld id="{6F4443C2-D4E8-4BF9-9D54-4C0F36980AE6}" type="slidenum">
              <a:rPr lang="nl-NL" smtClean="0"/>
              <a:t>6</a:t>
            </a:fld>
            <a:endParaRPr lang="nl-NL"/>
          </a:p>
        </p:txBody>
      </p:sp>
    </p:spTree>
    <p:extLst>
      <p:ext uri="{BB962C8B-B14F-4D97-AF65-F5344CB8AC3E}">
        <p14:creationId xmlns:p14="http://schemas.microsoft.com/office/powerpoint/2010/main" val="251969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*Nieuwbouw en bestaande bouw die ingrijpend wordt gerenoveerd</a:t>
            </a:r>
          </a:p>
          <a:p>
            <a:r>
              <a:rPr lang="nl-NL" dirty="0"/>
              <a:t>**Bestaande bouw</a:t>
            </a:r>
          </a:p>
        </p:txBody>
      </p:sp>
      <p:sp>
        <p:nvSpPr>
          <p:cNvPr id="4" name="Tijdelijke aanduiding voor dianummer 3"/>
          <p:cNvSpPr>
            <a:spLocks noGrp="1"/>
          </p:cNvSpPr>
          <p:nvPr>
            <p:ph type="sldNum" sz="quarter" idx="5"/>
          </p:nvPr>
        </p:nvSpPr>
        <p:spPr/>
        <p:txBody>
          <a:bodyPr/>
          <a:lstStyle/>
          <a:p>
            <a:fld id="{6F4443C2-D4E8-4BF9-9D54-4C0F36980AE6}" type="slidenum">
              <a:rPr lang="nl-NL" smtClean="0"/>
              <a:t>9</a:t>
            </a:fld>
            <a:endParaRPr lang="nl-NL"/>
          </a:p>
        </p:txBody>
      </p:sp>
    </p:spTree>
    <p:extLst>
      <p:ext uri="{BB962C8B-B14F-4D97-AF65-F5344CB8AC3E}">
        <p14:creationId xmlns:p14="http://schemas.microsoft.com/office/powerpoint/2010/main" val="9206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443C2-D4E8-4BF9-9D54-4C0F36980AE6}" type="slidenum">
              <a:rPr lang="nl-NL" smtClean="0"/>
              <a:t>10</a:t>
            </a:fld>
            <a:endParaRPr lang="nl-NL"/>
          </a:p>
        </p:txBody>
      </p:sp>
    </p:spTree>
    <p:extLst>
      <p:ext uri="{BB962C8B-B14F-4D97-AF65-F5344CB8AC3E}">
        <p14:creationId xmlns:p14="http://schemas.microsoft.com/office/powerpoint/2010/main" val="84497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Kilometer inventarisatie: </a:t>
            </a:r>
          </a:p>
          <a:p>
            <a:pPr marL="171450" indent="-171450">
              <a:buFont typeface="Arial" panose="020B0604020202020204" pitchFamily="34" charset="0"/>
              <a:buChar char="•"/>
            </a:pPr>
            <a:r>
              <a:rPr lang="nl-NL" dirty="0"/>
              <a:t>Postcodescan</a:t>
            </a:r>
          </a:p>
          <a:p>
            <a:pPr marL="171450" indent="-171450">
              <a:buFont typeface="Arial" panose="020B0604020202020204" pitchFamily="34" charset="0"/>
              <a:buChar char="•"/>
            </a:pPr>
            <a:r>
              <a:rPr lang="nl-NL" dirty="0"/>
              <a:t>Aanwezigheidsregistratie</a:t>
            </a:r>
          </a:p>
          <a:p>
            <a:pPr marL="171450" indent="-171450">
              <a:buFont typeface="Arial" panose="020B0604020202020204" pitchFamily="34" charset="0"/>
              <a:buChar char="•"/>
            </a:pPr>
            <a:r>
              <a:rPr lang="nl-NL" dirty="0"/>
              <a:t>HR</a:t>
            </a:r>
          </a:p>
          <a:p>
            <a:pPr marL="171450" indent="-171450">
              <a:buFont typeface="Arial" panose="020B0604020202020204" pitchFamily="34" charset="0"/>
              <a:buChar char="•"/>
            </a:pPr>
            <a:r>
              <a:rPr lang="nl-NL" dirty="0"/>
              <a:t>Leasebedrijven</a:t>
            </a:r>
          </a:p>
          <a:p>
            <a:pPr marL="171450" indent="-171450">
              <a:buFont typeface="Arial" panose="020B0604020202020204" pitchFamily="34" charset="0"/>
              <a:buChar char="•"/>
            </a:pPr>
            <a:r>
              <a:rPr lang="nl-NL" dirty="0"/>
              <a:t>Tankpassen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Vervoersimpact inventarisatie:</a:t>
            </a:r>
          </a:p>
          <a:p>
            <a:pPr marL="171450" indent="-171450">
              <a:buFont typeface="Arial" panose="020B0604020202020204" pitchFamily="34" charset="0"/>
              <a:buChar char="•"/>
            </a:pPr>
            <a:r>
              <a:rPr lang="nl-NL" dirty="0"/>
              <a:t>Vervoersenquête</a:t>
            </a:r>
          </a:p>
          <a:p>
            <a:pPr marL="171450" indent="-171450">
              <a:buFont typeface="Arial" panose="020B0604020202020204" pitchFamily="34" charset="0"/>
              <a:buChar char="•"/>
            </a:pPr>
            <a:r>
              <a:rPr lang="nl-NL" dirty="0"/>
              <a:t>Analyse parkeergelegenheden</a:t>
            </a:r>
          </a:p>
          <a:p>
            <a:pPr marL="171450" indent="-171450">
              <a:buFont typeface="Arial" panose="020B0604020202020204" pitchFamily="34" charset="0"/>
              <a:buChar char="•"/>
            </a:pPr>
            <a:r>
              <a:rPr lang="nl-NL" dirty="0" err="1"/>
              <a:t>Kentekenparkeren</a:t>
            </a:r>
            <a:endParaRPr lang="nl-N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Mobiliteitsscan/meting door gespecialiseerd bedrijf</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12</a:t>
            </a:fld>
            <a:endParaRPr lang="nl-NL"/>
          </a:p>
        </p:txBody>
      </p:sp>
    </p:spTree>
    <p:extLst>
      <p:ext uri="{BB962C8B-B14F-4D97-AF65-F5344CB8AC3E}">
        <p14:creationId xmlns:p14="http://schemas.microsoft.com/office/powerpoint/2010/main" val="4040338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Trias Energetica</a:t>
            </a:r>
          </a:p>
          <a:p>
            <a:pPr marL="171450" indent="-171450">
              <a:buFont typeface="Arial" panose="020B0604020202020204" pitchFamily="34" charset="0"/>
              <a:buChar char="•"/>
            </a:pPr>
            <a:r>
              <a:rPr lang="nl-NL" dirty="0"/>
              <a:t>Energiegebruik reduceren</a:t>
            </a:r>
          </a:p>
          <a:p>
            <a:pPr marL="171450" indent="-171450">
              <a:buFont typeface="Arial" panose="020B0604020202020204" pitchFamily="34" charset="0"/>
              <a:buChar char="•"/>
            </a:pPr>
            <a:r>
              <a:rPr lang="nl-NL" dirty="0"/>
              <a:t>Duurzame Energie</a:t>
            </a:r>
          </a:p>
          <a:p>
            <a:pPr marL="171450" indent="-171450">
              <a:buFont typeface="Arial" panose="020B0604020202020204" pitchFamily="34" charset="0"/>
              <a:buChar char="•"/>
            </a:pPr>
            <a:r>
              <a:rPr lang="nl-NL" dirty="0"/>
              <a:t>Schoon en efficiënt energieverbruik</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Categorieën:</a:t>
            </a:r>
          </a:p>
          <a:p>
            <a:pPr marL="171450" indent="-171450">
              <a:buFont typeface="Arial" panose="020B0604020202020204" pitchFamily="34" charset="0"/>
              <a:buChar char="•"/>
            </a:pPr>
            <a:r>
              <a:rPr lang="nl-NL" dirty="0"/>
              <a:t>Minder </a:t>
            </a:r>
            <a:r>
              <a:rPr lang="nl-NL" dirty="0" err="1"/>
              <a:t>km’s</a:t>
            </a:r>
            <a:endParaRPr lang="nl-NL" dirty="0"/>
          </a:p>
          <a:p>
            <a:pPr marL="171450" indent="-171450">
              <a:buFont typeface="Arial" panose="020B0604020202020204" pitchFamily="34" charset="0"/>
              <a:buChar char="•"/>
            </a:pPr>
            <a:r>
              <a:rPr lang="nl-NL" dirty="0"/>
              <a:t>Alternatief vervoer</a:t>
            </a:r>
          </a:p>
          <a:p>
            <a:pPr marL="171450" indent="-171450">
              <a:buFont typeface="Arial" panose="020B0604020202020204" pitchFamily="34" charset="0"/>
              <a:buChar char="•"/>
            </a:pPr>
            <a:r>
              <a:rPr lang="nl-NL" dirty="0"/>
              <a:t>Zuinig rijden</a:t>
            </a:r>
          </a:p>
          <a:p>
            <a:pPr marL="171450" indent="-171450">
              <a:buFont typeface="Arial" panose="020B0604020202020204" pitchFamily="34" charset="0"/>
              <a:buChar char="•"/>
            </a:pPr>
            <a:r>
              <a:rPr lang="nl-NL" dirty="0"/>
              <a:t>Wagenpark bijhouden</a:t>
            </a:r>
          </a:p>
          <a:p>
            <a:pPr marL="171450" indent="-171450">
              <a:buFont typeface="Arial" panose="020B0604020202020204" pitchFamily="34" charset="0"/>
              <a:buChar char="•"/>
            </a:pPr>
            <a:r>
              <a:rPr lang="nl-NL" dirty="0"/>
              <a:t>Wagenpark vervangen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Vervoerstypen:</a:t>
            </a:r>
          </a:p>
          <a:p>
            <a:pPr marL="171450" indent="-171450">
              <a:buFont typeface="Arial" panose="020B0604020202020204" pitchFamily="34" charset="0"/>
              <a:buChar char="•"/>
            </a:pPr>
            <a:r>
              <a:rPr lang="nl-NL" dirty="0"/>
              <a:t>Zakelijk</a:t>
            </a:r>
          </a:p>
          <a:p>
            <a:pPr marL="171450" indent="-171450">
              <a:buFont typeface="Arial" panose="020B0604020202020204" pitchFamily="34" charset="0"/>
              <a:buChar char="•"/>
            </a:pPr>
            <a:r>
              <a:rPr lang="nl-NL" dirty="0"/>
              <a:t>Woon-werk</a:t>
            </a:r>
          </a:p>
          <a:p>
            <a:pPr marL="171450" indent="-171450">
              <a:buFont typeface="Arial" panose="020B0604020202020204" pitchFamily="34" charset="0"/>
              <a:buChar char="•"/>
            </a:pPr>
            <a:r>
              <a:rPr lang="nl-NL" dirty="0"/>
              <a:t>Personen</a:t>
            </a:r>
          </a:p>
          <a:p>
            <a:pPr marL="171450" indent="-171450">
              <a:buFont typeface="Arial" panose="020B0604020202020204" pitchFamily="34" charset="0"/>
              <a:buChar char="•"/>
            </a:pPr>
            <a:r>
              <a:rPr lang="nl-NL" dirty="0"/>
              <a:t>Bezoekers</a:t>
            </a:r>
          </a:p>
          <a:p>
            <a:pPr marL="171450" indent="-171450">
              <a:buFont typeface="Arial" panose="020B0604020202020204" pitchFamily="34" charset="0"/>
              <a:buChar char="•"/>
            </a:pPr>
            <a:r>
              <a:rPr lang="nl-NL" dirty="0"/>
              <a:t>Goederen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Maatregelen per categorie en vervoerstype</a:t>
            </a:r>
          </a:p>
        </p:txBody>
      </p:sp>
      <p:sp>
        <p:nvSpPr>
          <p:cNvPr id="4" name="Tijdelijke aanduiding voor dianummer 3"/>
          <p:cNvSpPr>
            <a:spLocks noGrp="1"/>
          </p:cNvSpPr>
          <p:nvPr>
            <p:ph type="sldNum" sz="quarter" idx="5"/>
          </p:nvPr>
        </p:nvSpPr>
        <p:spPr/>
        <p:txBody>
          <a:bodyPr/>
          <a:lstStyle/>
          <a:p>
            <a:fld id="{266C7F07-68C4-EE44-A660-C0A6F237DB82}" type="slidenum">
              <a:rPr lang="nl-NL" smtClean="0"/>
              <a:t>16</a:t>
            </a:fld>
            <a:endParaRPr lang="nl-NL"/>
          </a:p>
        </p:txBody>
      </p:sp>
    </p:spTree>
    <p:extLst>
      <p:ext uri="{BB962C8B-B14F-4D97-AF65-F5344CB8AC3E}">
        <p14:creationId xmlns:p14="http://schemas.microsoft.com/office/powerpoint/2010/main" val="356397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4BFCC-B18C-47C6-AA16-E79AA88CA00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7FE1CE3-78C3-4B58-B0E9-6D7C87520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4F2DAEA-DAF1-480D-85B2-FAFD055FD4AD}"/>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5" name="Tijdelijke aanduiding voor voettekst 4">
            <a:extLst>
              <a:ext uri="{FF2B5EF4-FFF2-40B4-BE49-F238E27FC236}">
                <a16:creationId xmlns:a16="http://schemas.microsoft.com/office/drawing/2014/main" id="{C54D42E3-0235-475D-8B43-8CC791508E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DA5CEE-A4D2-466C-B139-D3FD7FF2DFF7}"/>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32835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46F2D-287E-4AC4-B226-62FD8F68CE9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0623817-BD73-4FF5-A595-A3100884E06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7D3918-3A54-46A7-AADE-C05793D1378F}"/>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5" name="Tijdelijke aanduiding voor voettekst 4">
            <a:extLst>
              <a:ext uri="{FF2B5EF4-FFF2-40B4-BE49-F238E27FC236}">
                <a16:creationId xmlns:a16="http://schemas.microsoft.com/office/drawing/2014/main" id="{5A7B6811-834F-4EDD-9B07-AEB9756222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832BBD-D917-4897-A6E7-57C80C49E7BF}"/>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184207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131943A-A25A-4D64-83DA-57FE710C8D1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2939F05-97A1-4004-A44D-064094993D0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43C78B-98A2-4F70-A662-E7D4EE20C5FE}"/>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5" name="Tijdelijke aanduiding voor voettekst 4">
            <a:extLst>
              <a:ext uri="{FF2B5EF4-FFF2-40B4-BE49-F238E27FC236}">
                <a16:creationId xmlns:a16="http://schemas.microsoft.com/office/drawing/2014/main" id="{0F2F9FB1-B45E-4950-A8A3-9773A1BADC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BAA8C1-8D71-4F70-BFDC-166624D60FE2}"/>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360127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DD663-BB83-48ED-86DF-9468867E35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B5D1B2-E4BC-47D7-B492-D91899FDC54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F883D9-0954-45D5-B37C-3F6636882FA9}"/>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5" name="Tijdelijke aanduiding voor voettekst 4">
            <a:extLst>
              <a:ext uri="{FF2B5EF4-FFF2-40B4-BE49-F238E27FC236}">
                <a16:creationId xmlns:a16="http://schemas.microsoft.com/office/drawing/2014/main" id="{74749B7F-A901-475C-A09D-2FFA6E69F6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6F3449-BFCB-4A1C-9189-B30CCD05834B}"/>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343237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D6CE3-12CA-492E-9DED-64CADC0B85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93911A3-BD8E-4E71-A92B-D7071C0559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9278748-F260-46A2-8769-C8F4963B6E7B}"/>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5" name="Tijdelijke aanduiding voor voettekst 4">
            <a:extLst>
              <a:ext uri="{FF2B5EF4-FFF2-40B4-BE49-F238E27FC236}">
                <a16:creationId xmlns:a16="http://schemas.microsoft.com/office/drawing/2014/main" id="{F3BFADA2-560D-419B-837F-6E1DD9E324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63FAB8-7830-426C-8F91-AE84D416D858}"/>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327068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1DFFA-C583-4AA9-AFE8-6721012497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9667953-DC51-407A-BF43-4638AE2FF8B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5F141F-0241-4D20-B8BD-99D5BB72767F}"/>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C728AF0-2A5D-43EA-A7BC-4FC51DF6D3F1}"/>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6" name="Tijdelijke aanduiding voor voettekst 5">
            <a:extLst>
              <a:ext uri="{FF2B5EF4-FFF2-40B4-BE49-F238E27FC236}">
                <a16:creationId xmlns:a16="http://schemas.microsoft.com/office/drawing/2014/main" id="{1849A649-F95D-40FF-9D99-C2CE52E024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8427FA-CB49-4078-850F-501294DF2344}"/>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262948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D8B15-0F14-44BF-BD47-C0F4BBC05D5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B6FD60D-31BD-4D7B-B909-82478F17F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4BEAFB1-A233-4234-940F-8C567ACCC03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85EBD1-07A3-4898-B884-DA6CCC17C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BC9937D-1BE5-4C97-9BB2-66DB13D474B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48BE10B-B968-4A03-A871-4AE9712E33A8}"/>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8" name="Tijdelijke aanduiding voor voettekst 7">
            <a:extLst>
              <a:ext uri="{FF2B5EF4-FFF2-40B4-BE49-F238E27FC236}">
                <a16:creationId xmlns:a16="http://schemas.microsoft.com/office/drawing/2014/main" id="{85E808CC-68C7-438E-BC37-26620CFBEA4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60560AA-24C8-4FD5-AD4F-5ADC3721D5E0}"/>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166212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ADBCB-C294-416A-A01A-EBA909EF4E1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389FB10-C7BE-4DB0-A003-8934B4CB70BA}"/>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4" name="Tijdelijke aanduiding voor voettekst 3">
            <a:extLst>
              <a:ext uri="{FF2B5EF4-FFF2-40B4-BE49-F238E27FC236}">
                <a16:creationId xmlns:a16="http://schemas.microsoft.com/office/drawing/2014/main" id="{0F1D5DD2-3520-4F14-B462-F47FEC7366D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3C143D7-6CDF-4BC4-8AFC-C5D80485910E}"/>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108652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800673-C37F-4800-83C8-50816B50633E}"/>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3" name="Tijdelijke aanduiding voor voettekst 2">
            <a:extLst>
              <a:ext uri="{FF2B5EF4-FFF2-40B4-BE49-F238E27FC236}">
                <a16:creationId xmlns:a16="http://schemas.microsoft.com/office/drawing/2014/main" id="{2E0049AE-515A-4809-ABE0-BDC0D07CC08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8F2DDE7-96C3-40D8-A1A9-18F8FFE9BCAA}"/>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164240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BED7D-AD85-4B3E-8BC3-3C1E3F0B736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AD418F2-8D41-43BF-AB96-E89B37316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B0AF0E-2E13-4D35-A118-6C0868AD6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A23326B-AB48-4BBF-ADE6-5B7EA04F891C}"/>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6" name="Tijdelijke aanduiding voor voettekst 5">
            <a:extLst>
              <a:ext uri="{FF2B5EF4-FFF2-40B4-BE49-F238E27FC236}">
                <a16:creationId xmlns:a16="http://schemas.microsoft.com/office/drawing/2014/main" id="{C29CE72F-F248-4497-8F46-88BEECB5CE0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CB66DDE-8EBA-4997-BACB-AF6CE88C4919}"/>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125289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9DCDC-5586-456C-AF7E-E2A69465192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C320ACC-7568-40C9-80FA-03E4B7DAD6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B17B238-42B4-414A-84C2-34818070C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AA9B2E2-9E01-4177-84BA-F12F109C0E46}"/>
              </a:ext>
            </a:extLst>
          </p:cNvPr>
          <p:cNvSpPr>
            <a:spLocks noGrp="1"/>
          </p:cNvSpPr>
          <p:nvPr>
            <p:ph type="dt" sz="half" idx="10"/>
          </p:nvPr>
        </p:nvSpPr>
        <p:spPr/>
        <p:txBody>
          <a:bodyPr/>
          <a:lstStyle/>
          <a:p>
            <a:fld id="{301D909A-76F3-412F-AF45-3129262216CB}" type="datetimeFigureOut">
              <a:rPr lang="nl-NL" smtClean="0"/>
              <a:t>28-9-2021</a:t>
            </a:fld>
            <a:endParaRPr lang="nl-NL"/>
          </a:p>
        </p:txBody>
      </p:sp>
      <p:sp>
        <p:nvSpPr>
          <p:cNvPr id="6" name="Tijdelijke aanduiding voor voettekst 5">
            <a:extLst>
              <a:ext uri="{FF2B5EF4-FFF2-40B4-BE49-F238E27FC236}">
                <a16:creationId xmlns:a16="http://schemas.microsoft.com/office/drawing/2014/main" id="{56407161-EDDC-49FA-A64F-79DBA0EFCE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1C3E61-3283-43D8-9B84-2C438F27ABA0}"/>
              </a:ext>
            </a:extLst>
          </p:cNvPr>
          <p:cNvSpPr>
            <a:spLocks noGrp="1"/>
          </p:cNvSpPr>
          <p:nvPr>
            <p:ph type="sldNum" sz="quarter" idx="12"/>
          </p:nvPr>
        </p:nvSpPr>
        <p:spPr/>
        <p:txBody>
          <a:bodyPr/>
          <a:lstStyle/>
          <a:p>
            <a:fld id="{682B280B-7C54-40F1-9F3F-74007D21ED9E}" type="slidenum">
              <a:rPr lang="nl-NL" smtClean="0"/>
              <a:t>‹nr.›</a:t>
            </a:fld>
            <a:endParaRPr lang="nl-NL"/>
          </a:p>
        </p:txBody>
      </p:sp>
    </p:spTree>
    <p:extLst>
      <p:ext uri="{BB962C8B-B14F-4D97-AF65-F5344CB8AC3E}">
        <p14:creationId xmlns:p14="http://schemas.microsoft.com/office/powerpoint/2010/main" val="285022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DF247B-F694-4BB6-AAB7-A97E152CA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9C0A58F-79E6-4826-810D-01B3236309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B8CA47-9CBC-4E8D-BC7F-6BC60C9EA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D909A-76F3-412F-AF45-3129262216CB}" type="datetimeFigureOut">
              <a:rPr lang="nl-NL" smtClean="0"/>
              <a:t>28-9-2021</a:t>
            </a:fld>
            <a:endParaRPr lang="nl-NL"/>
          </a:p>
        </p:txBody>
      </p:sp>
      <p:sp>
        <p:nvSpPr>
          <p:cNvPr id="5" name="Tijdelijke aanduiding voor voettekst 4">
            <a:extLst>
              <a:ext uri="{FF2B5EF4-FFF2-40B4-BE49-F238E27FC236}">
                <a16:creationId xmlns:a16="http://schemas.microsoft.com/office/drawing/2014/main" id="{045B1851-0943-44D5-9836-D58BDE92E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C910FC8-9A2E-43B8-ACEB-A558CB9CF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B280B-7C54-40F1-9F3F-74007D21ED9E}" type="slidenum">
              <a:rPr lang="nl-NL" smtClean="0"/>
              <a:t>‹nr.›</a:t>
            </a:fld>
            <a:endParaRPr lang="nl-NL"/>
          </a:p>
        </p:txBody>
      </p:sp>
      <p:sp>
        <p:nvSpPr>
          <p:cNvPr id="7" name="Tekstvak 6">
            <a:extLst>
              <a:ext uri="{FF2B5EF4-FFF2-40B4-BE49-F238E27FC236}">
                <a16:creationId xmlns:a16="http://schemas.microsoft.com/office/drawing/2014/main" id="{381331D1-1443-4E45-90A4-9FC998636B18}"/>
              </a:ext>
            </a:extLst>
          </p:cNvPr>
          <p:cNvSpPr txBox="1">
            <a:spLocks noChangeArrowheads="1"/>
          </p:cNvSpPr>
          <p:nvPr userDrawn="1"/>
        </p:nvSpPr>
        <p:spPr bwMode="auto">
          <a:xfrm>
            <a:off x="0" y="6538912"/>
            <a:ext cx="12192000" cy="319088"/>
          </a:xfrm>
          <a:prstGeom prst="rect">
            <a:avLst/>
          </a:prstGeom>
          <a:solidFill>
            <a:srgbClr val="008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nl-NL"/>
          </a:p>
        </p:txBody>
      </p:sp>
      <p:pic>
        <p:nvPicPr>
          <p:cNvPr id="8" name="Afbeelding 6">
            <a:extLst>
              <a:ext uri="{FF2B5EF4-FFF2-40B4-BE49-F238E27FC236}">
                <a16:creationId xmlns:a16="http://schemas.microsoft.com/office/drawing/2014/main" id="{FFF9613E-B440-44B7-8DC7-AEA82891EF3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504" y="5883274"/>
            <a:ext cx="4049713"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0F21026B-30BD-4830-A09C-1FD20605FF38}"/>
              </a:ext>
            </a:extLst>
          </p:cNvPr>
          <p:cNvPicPr/>
          <p:nvPr userDrawn="1"/>
        </p:nvPicPr>
        <p:blipFill rotWithShape="1">
          <a:blip r:embed="rId14">
            <a:extLst>
              <a:ext uri="{28A0092B-C50C-407E-A947-70E740481C1C}">
                <a14:useLocalDpi xmlns:a14="http://schemas.microsoft.com/office/drawing/2010/main" val="0"/>
              </a:ext>
            </a:extLst>
          </a:blip>
          <a:srcRect l="63421" r="19984"/>
          <a:stretch/>
        </p:blipFill>
        <p:spPr bwMode="auto">
          <a:xfrm>
            <a:off x="11045074" y="0"/>
            <a:ext cx="617451" cy="65389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5697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microsoft.com/office/2007/relationships/hdphoto" Target="../media/hdphoto2.wdp"/><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jpeg"/><Relationship Id="rId3" Type="http://schemas.openxmlformats.org/officeDocument/2006/relationships/image" Target="../media/image44.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10.xml"/><Relationship Id="rId16" Type="http://schemas.openxmlformats.org/officeDocument/2006/relationships/image" Target="../media/image60.png"/><Relationship Id="rId20"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7.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hyperlink" Target="https://milieuplatformzorg.nl/bibliotheek/vervoer/" TargetMode="External"/><Relationship Id="rId4" Type="http://schemas.openxmlformats.org/officeDocument/2006/relationships/hyperlink" Target="https://milieuplatformzorg.nl/documents/Draaiboek_Duurzame_mobiliteit_in_de_zorg_V1.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62B35D4-1B5C-46E7-B5B3-217DB3C34CCE}"/>
              </a:ext>
            </a:extLst>
          </p:cNvPr>
          <p:cNvSpPr>
            <a:spLocks noGrp="1"/>
          </p:cNvSpPr>
          <p:nvPr>
            <p:ph type="ctrTitle"/>
          </p:nvPr>
        </p:nvSpPr>
        <p:spPr>
          <a:xfrm>
            <a:off x="981308" y="873125"/>
            <a:ext cx="9686834" cy="2496727"/>
          </a:xfrm>
        </p:spPr>
        <p:txBody>
          <a:bodyPr>
            <a:normAutofit/>
          </a:bodyPr>
          <a:lstStyle/>
          <a:p>
            <a:r>
              <a:rPr lang="en-US" sz="4000" cap="all" dirty="0" err="1">
                <a:solidFill>
                  <a:schemeClr val="accent2"/>
                </a:solidFill>
                <a:latin typeface="Bree Serif" panose="02000503040000020004" pitchFamily="2" charset="77"/>
              </a:rPr>
              <a:t>Draaiboek</a:t>
            </a:r>
            <a:r>
              <a:rPr lang="en-US" sz="4000" cap="all" dirty="0">
                <a:solidFill>
                  <a:schemeClr val="accent2"/>
                </a:solidFill>
                <a:latin typeface="Bree Serif" panose="02000503040000020004" pitchFamily="2" charset="77"/>
              </a:rPr>
              <a:t> </a:t>
            </a:r>
            <a:r>
              <a:rPr lang="en-US" sz="4000" cap="all" dirty="0" err="1">
                <a:solidFill>
                  <a:schemeClr val="accent2"/>
                </a:solidFill>
                <a:latin typeface="Bree Serif" panose="02000503040000020004" pitchFamily="2" charset="77"/>
              </a:rPr>
              <a:t>duurzame</a:t>
            </a:r>
            <a:r>
              <a:rPr lang="en-US" sz="4000" cap="all" dirty="0">
                <a:solidFill>
                  <a:schemeClr val="accent2"/>
                </a:solidFill>
                <a:latin typeface="Bree Serif" panose="02000503040000020004" pitchFamily="2" charset="77"/>
              </a:rPr>
              <a:t> </a:t>
            </a:r>
            <a:r>
              <a:rPr lang="en-US" sz="4000" cap="all" dirty="0" err="1">
                <a:solidFill>
                  <a:schemeClr val="accent2"/>
                </a:solidFill>
                <a:latin typeface="Bree Serif" panose="02000503040000020004" pitchFamily="2" charset="77"/>
              </a:rPr>
              <a:t>mobiliteit</a:t>
            </a:r>
            <a:r>
              <a:rPr lang="en-US" sz="4000" cap="all" dirty="0">
                <a:solidFill>
                  <a:schemeClr val="accent2"/>
                </a:solidFill>
                <a:latin typeface="Bree Serif" panose="02000503040000020004" pitchFamily="2" charset="77"/>
              </a:rPr>
              <a:t> </a:t>
            </a:r>
            <a:r>
              <a:rPr lang="en-US" sz="4000" cap="all" dirty="0" err="1">
                <a:solidFill>
                  <a:schemeClr val="accent2"/>
                </a:solidFill>
                <a:latin typeface="Bree Serif" panose="02000503040000020004" pitchFamily="2" charset="77"/>
              </a:rPr>
              <a:t>voor</a:t>
            </a:r>
            <a:r>
              <a:rPr lang="en-US" sz="4000" cap="all" dirty="0">
                <a:solidFill>
                  <a:schemeClr val="accent2"/>
                </a:solidFill>
                <a:latin typeface="Bree Serif" panose="02000503040000020004" pitchFamily="2" charset="77"/>
              </a:rPr>
              <a:t> </a:t>
            </a:r>
            <a:r>
              <a:rPr lang="en-US" sz="4000" cap="all" dirty="0" err="1">
                <a:solidFill>
                  <a:schemeClr val="accent2"/>
                </a:solidFill>
                <a:latin typeface="Bree Serif" panose="02000503040000020004" pitchFamily="2" charset="77"/>
              </a:rPr>
              <a:t>intramurele</a:t>
            </a:r>
            <a:r>
              <a:rPr lang="en-US" sz="4000" cap="all" dirty="0">
                <a:solidFill>
                  <a:schemeClr val="accent2"/>
                </a:solidFill>
                <a:latin typeface="Bree Serif" panose="02000503040000020004" pitchFamily="2" charset="77"/>
              </a:rPr>
              <a:t> </a:t>
            </a:r>
            <a:r>
              <a:rPr lang="en-US" sz="4000" cap="all" dirty="0" err="1">
                <a:solidFill>
                  <a:schemeClr val="accent2"/>
                </a:solidFill>
                <a:latin typeface="Bree Serif" panose="02000503040000020004" pitchFamily="2" charset="77"/>
              </a:rPr>
              <a:t>zorginstellingen</a:t>
            </a:r>
            <a:endParaRPr lang="nl-NL" sz="4000" cap="all" dirty="0">
              <a:solidFill>
                <a:schemeClr val="accent2"/>
              </a:solidFill>
              <a:latin typeface="Bree Serif" panose="02000503040000020004" pitchFamily="2" charset="77"/>
            </a:endParaRPr>
          </a:p>
        </p:txBody>
      </p:sp>
      <p:sp>
        <p:nvSpPr>
          <p:cNvPr id="5" name="Ondertitel 2">
            <a:extLst>
              <a:ext uri="{FF2B5EF4-FFF2-40B4-BE49-F238E27FC236}">
                <a16:creationId xmlns:a16="http://schemas.microsoft.com/office/drawing/2014/main" id="{74FF561F-8EED-44E0-85B8-F0727C3F315C}"/>
              </a:ext>
            </a:extLst>
          </p:cNvPr>
          <p:cNvSpPr>
            <a:spLocks noGrp="1"/>
          </p:cNvSpPr>
          <p:nvPr>
            <p:ph type="subTitle" idx="1"/>
          </p:nvPr>
        </p:nvSpPr>
        <p:spPr>
          <a:xfrm>
            <a:off x="1666734" y="3488149"/>
            <a:ext cx="9001407" cy="1438742"/>
          </a:xfrm>
        </p:spPr>
        <p:txBody>
          <a:bodyPr/>
          <a:lstStyle/>
          <a:p>
            <a:r>
              <a:rPr lang="en-US" b="1" dirty="0">
                <a:solidFill>
                  <a:schemeClr val="accent6"/>
                </a:solidFill>
              </a:rPr>
              <a:t>September 2021</a:t>
            </a:r>
            <a:endParaRPr lang="nl-NL" b="1" dirty="0">
              <a:solidFill>
                <a:schemeClr val="accent6"/>
              </a:solidFill>
            </a:endParaRPr>
          </a:p>
        </p:txBody>
      </p:sp>
    </p:spTree>
    <p:extLst>
      <p:ext uri="{BB962C8B-B14F-4D97-AF65-F5344CB8AC3E}">
        <p14:creationId xmlns:p14="http://schemas.microsoft.com/office/powerpoint/2010/main" val="260944179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 </a:t>
            </a:r>
            <a:r>
              <a:rPr lang="en-US" dirty="0" err="1"/>
              <a:t>Mobiliteitsbeleid</a:t>
            </a:r>
            <a:endParaRPr lang="en-US" dirty="0"/>
          </a:p>
        </p:txBody>
      </p:sp>
      <p:sp>
        <p:nvSpPr>
          <p:cNvPr id="6" name="Tijdelijke aanduiding voor inhoud 2">
            <a:extLst>
              <a:ext uri="{FF2B5EF4-FFF2-40B4-BE49-F238E27FC236}">
                <a16:creationId xmlns:a16="http://schemas.microsoft.com/office/drawing/2014/main" id="{F73C3982-61E2-453D-B025-1F668DCF3F39}"/>
              </a:ext>
            </a:extLst>
          </p:cNvPr>
          <p:cNvSpPr txBox="1">
            <a:spLocks/>
          </p:cNvSpPr>
          <p:nvPr/>
        </p:nvSpPr>
        <p:spPr>
          <a:xfrm>
            <a:off x="838200" y="1995227"/>
            <a:ext cx="10242808" cy="3947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VASTLEGGEN VAN JE: </a:t>
            </a:r>
          </a:p>
          <a:p>
            <a:r>
              <a:rPr lang="nl-NL" dirty="0"/>
              <a:t>Huidige situatie | Nulmeting &amp; monitoren</a:t>
            </a:r>
          </a:p>
          <a:p>
            <a:r>
              <a:rPr lang="nl-NL" dirty="0"/>
              <a:t>Doelen en planning | Plan van Aanpak</a:t>
            </a:r>
          </a:p>
          <a:p>
            <a:r>
              <a:rPr lang="nl-NL" dirty="0"/>
              <a:t>Acties | Maatregelen</a:t>
            </a:r>
          </a:p>
          <a:p>
            <a:r>
              <a:rPr lang="nl-NL" dirty="0"/>
              <a:t>Middelen | Subsidies en financiële regelingen </a:t>
            </a:r>
          </a:p>
        </p:txBody>
      </p:sp>
      <p:grpSp>
        <p:nvGrpSpPr>
          <p:cNvPr id="7" name="Groep 22">
            <a:extLst>
              <a:ext uri="{FF2B5EF4-FFF2-40B4-BE49-F238E27FC236}">
                <a16:creationId xmlns:a16="http://schemas.microsoft.com/office/drawing/2014/main" id="{959AD040-8FD3-4B8B-A6D4-A08F4D6AB547}"/>
              </a:ext>
            </a:extLst>
          </p:cNvPr>
          <p:cNvGrpSpPr/>
          <p:nvPr/>
        </p:nvGrpSpPr>
        <p:grpSpPr>
          <a:xfrm>
            <a:off x="825338" y="4564036"/>
            <a:ext cx="10173633" cy="1379029"/>
            <a:chOff x="570157" y="3081312"/>
            <a:chExt cx="11229819" cy="1522194"/>
          </a:xfrm>
        </p:grpSpPr>
        <p:grpSp>
          <p:nvGrpSpPr>
            <p:cNvPr id="8" name="Groep 8">
              <a:extLst>
                <a:ext uri="{FF2B5EF4-FFF2-40B4-BE49-F238E27FC236}">
                  <a16:creationId xmlns:a16="http://schemas.microsoft.com/office/drawing/2014/main" id="{FFF5DE2B-B04E-4E9A-A7D0-B41474775943}"/>
                </a:ext>
              </a:extLst>
            </p:cNvPr>
            <p:cNvGrpSpPr>
              <a:grpSpLocks noChangeAspect="1"/>
            </p:cNvGrpSpPr>
            <p:nvPr/>
          </p:nvGrpSpPr>
          <p:grpSpPr>
            <a:xfrm>
              <a:off x="570157" y="3203051"/>
              <a:ext cx="1236303" cy="1278717"/>
              <a:chOff x="5845810" y="3795712"/>
              <a:chExt cx="499745" cy="516890"/>
            </a:xfrm>
          </p:grpSpPr>
          <p:pic>
            <p:nvPicPr>
              <p:cNvPr id="19" name="Afbeelding 9" descr="Afbeeldingsresultaat voor icon monitoring">
                <a:extLst>
                  <a:ext uri="{FF2B5EF4-FFF2-40B4-BE49-F238E27FC236}">
                    <a16:creationId xmlns:a16="http://schemas.microsoft.com/office/drawing/2014/main" id="{52E49679-A56A-46D7-AAD3-0A55B9860F74}"/>
                  </a:ext>
                </a:extLst>
              </p:cNvPr>
              <p:cNvPicPr/>
              <p:nvPr/>
            </p:nvPicPr>
            <p:blipFill rotWithShape="1">
              <a:blip r:embed="rId3" cstate="print">
                <a:extLst>
                  <a:ext uri="{BEBA8EAE-BF5A-486C-A8C5-ECC9F3942E4B}">
                    <a14:imgProps xmlns:a14="http://schemas.microsoft.com/office/drawing/2010/main">
                      <a14:imgLayer r:embed="rId4">
                        <a14:imgEffect>
                          <a14:backgroundRemoval t="0" b="93168" l="0" r="100000">
                            <a14:backgroundMark x1="43003" y1="18021" x2="49364" y2="76443"/>
                            <a14:backgroundMark x1="17303" y1="51355" x2="81298" y2="43698"/>
                            <a14:backgroundMark x1="76336" y1="17314" x2="77099" y2="61720"/>
                            <a14:backgroundMark x1="47201" y1="76443" x2="80534" y2="48763"/>
                            <a14:backgroundMark x1="32697" y1="71260" x2="26336" y2="19317"/>
                            <a14:backgroundMark x1="16667" y1="60424" x2="14631" y2="35336"/>
                            <a14:backgroundMark x1="41603" y1="10954" x2="81934" y2="19906"/>
                            <a14:backgroundMark x1="85369" y1="33451" x2="79135" y2="67491"/>
                            <a14:backgroundMark x1="50636" y1="84099" x2="90967" y2="50059"/>
                            <a14:backgroundMark x1="73664" y1="76443" x2="84733" y2="29564"/>
                            <a14:backgroundMark x1="43003" y1="84099" x2="9669" y2="55241"/>
                            <a14:backgroundMark x1="9033" y1="46290" x2="36132" y2="11543"/>
                            <a14:backgroundMark x1="11832" y1="32155" x2="25700" y2="19317"/>
                            <a14:backgroundMark x1="21501" y1="9658" x2="77735" y2="3887"/>
                            <a14:backgroundMark x1="35751" y1="5536" x2="75445" y2="11072"/>
                          </a14:backgroundRemoval>
                        </a14:imgEffect>
                      </a14:imgLayer>
                    </a14:imgProps>
                  </a:ext>
                  <a:ext uri="{28A0092B-C50C-407E-A947-70E740481C1C}">
                    <a14:useLocalDpi xmlns:a14="http://schemas.microsoft.com/office/drawing/2010/main" val="0"/>
                  </a:ext>
                </a:extLst>
              </a:blip>
              <a:srcRect b="7544"/>
              <a:stretch/>
            </p:blipFill>
            <p:spPr bwMode="auto">
              <a:xfrm>
                <a:off x="5845810" y="3812857"/>
                <a:ext cx="499745" cy="499745"/>
              </a:xfrm>
              <a:prstGeom prst="rect">
                <a:avLst/>
              </a:prstGeom>
              <a:noFill/>
              <a:ln>
                <a:noFill/>
              </a:ln>
              <a:extLst>
                <a:ext uri="{53640926-AAD7-44D8-BBD7-CCE9431645EC}">
                  <a14:shadowObscured xmlns:a14="http://schemas.microsoft.com/office/drawing/2010/main"/>
                </a:ext>
              </a:extLst>
            </p:spPr>
          </p:pic>
          <p:pic>
            <p:nvPicPr>
              <p:cNvPr id="20" name="Afbeelding 10">
                <a:extLst>
                  <a:ext uri="{FF2B5EF4-FFF2-40B4-BE49-F238E27FC236}">
                    <a16:creationId xmlns:a16="http://schemas.microsoft.com/office/drawing/2014/main" id="{C3379A78-ECBF-4342-9AAA-A3E5C629CED5}"/>
                  </a:ext>
                </a:extLst>
              </p:cNvPr>
              <p:cNvPicPr/>
              <p:nvPr/>
            </p:nvPicPr>
            <p:blipFill>
              <a:blip r:embed="rId5" cstate="print">
                <a:extLst>
                  <a:ext uri="{BEBA8EAE-BF5A-486C-A8C5-ECC9F3942E4B}">
                    <a14:imgProps xmlns:a14="http://schemas.microsoft.com/office/drawing/2010/main">
                      <a14:imgLayer r:embed="rId6">
                        <a14:imgEffect>
                          <a14:backgroundRemoval t="5556" b="97778" l="9783" r="92391">
                            <a14:foregroundMark x1="37209" y1="32157" x2="38206" y2="43922"/>
                            <a14:foregroundMark x1="52824" y1="41176" x2="53156" y2="49412"/>
                            <a14:foregroundMark x1="66445" y1="44706" x2="66445" y2="50588"/>
                            <a14:foregroundMark x1="33696" y1="88889" x2="33696" y2="88889"/>
                            <a14:foregroundMark x1="76087" y1="88889" x2="57609" y2="90000"/>
                            <a14:foregroundMark x1="78261" y1="81111" x2="85870" y2="91111"/>
                            <a14:foregroundMark x1="17391" y1="82222" x2="17391" y2="94444"/>
                          </a14:backgroundRemoval>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97245" y="3795712"/>
                <a:ext cx="377190" cy="406400"/>
              </a:xfrm>
              <a:prstGeom prst="rect">
                <a:avLst/>
              </a:prstGeom>
            </p:spPr>
          </p:pic>
        </p:grpSp>
        <p:pic>
          <p:nvPicPr>
            <p:cNvPr id="9" name="Tijdelijke aanduiding voor inhoud 4" descr="Afbeeldingsresultaat voor icon implementation">
              <a:extLst>
                <a:ext uri="{FF2B5EF4-FFF2-40B4-BE49-F238E27FC236}">
                  <a16:creationId xmlns:a16="http://schemas.microsoft.com/office/drawing/2014/main" id="{51E9412D-4271-4429-940F-28F43732888E}"/>
                </a:ext>
              </a:extLst>
            </p:cNvPr>
            <p:cNvPicPr preferRelativeResize="0">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8032" y="3203051"/>
              <a:ext cx="1278717" cy="1278717"/>
            </a:xfrm>
            <a:prstGeom prst="rect">
              <a:avLst/>
            </a:prstGeom>
            <a:noFill/>
            <a:ln>
              <a:noFill/>
            </a:ln>
          </p:spPr>
        </p:pic>
        <p:grpSp>
          <p:nvGrpSpPr>
            <p:cNvPr id="10" name="Groep 12">
              <a:extLst>
                <a:ext uri="{FF2B5EF4-FFF2-40B4-BE49-F238E27FC236}">
                  <a16:creationId xmlns:a16="http://schemas.microsoft.com/office/drawing/2014/main" id="{7429AA19-0517-41E3-8F13-0B3D0388E456}"/>
                </a:ext>
              </a:extLst>
            </p:cNvPr>
            <p:cNvGrpSpPr>
              <a:grpSpLocks noChangeAspect="1"/>
            </p:cNvGrpSpPr>
            <p:nvPr/>
          </p:nvGrpSpPr>
          <p:grpSpPr>
            <a:xfrm>
              <a:off x="10416364" y="3081312"/>
              <a:ext cx="1383612" cy="1522194"/>
              <a:chOff x="9044925" y="4268958"/>
              <a:chExt cx="1558125" cy="1714186"/>
            </a:xfrm>
          </p:grpSpPr>
          <p:pic>
            <p:nvPicPr>
              <p:cNvPr id="17" name="Afbeelding 13" descr="Afbeeldingsresultaat voor icon monitoring">
                <a:extLst>
                  <a:ext uri="{FF2B5EF4-FFF2-40B4-BE49-F238E27FC236}">
                    <a16:creationId xmlns:a16="http://schemas.microsoft.com/office/drawing/2014/main" id="{4921C096-8259-4C4E-921E-31D6B0060634}"/>
                  </a:ext>
                </a:extLst>
              </p:cNvPr>
              <p:cNvPicPr/>
              <p:nvPr/>
            </p:nvPicPr>
            <p:blipFill rotWithShape="1">
              <a:blip r:embed="rId3" cstate="print">
                <a:extLst>
                  <a:ext uri="{BEBA8EAE-BF5A-486C-A8C5-ECC9F3942E4B}">
                    <a14:imgProps xmlns:a14="http://schemas.microsoft.com/office/drawing/2010/main">
                      <a14:imgLayer r:embed="rId4">
                        <a14:imgEffect>
                          <a14:backgroundRemoval t="0" b="93168" l="0" r="100000">
                            <a14:backgroundMark x1="43003" y1="18021" x2="49364" y2="76443"/>
                            <a14:backgroundMark x1="17303" y1="51355" x2="81298" y2="43698"/>
                            <a14:backgroundMark x1="76336" y1="17314" x2="77099" y2="61720"/>
                            <a14:backgroundMark x1="47201" y1="76443" x2="80534" y2="48763"/>
                            <a14:backgroundMark x1="32697" y1="71260" x2="26336" y2="19317"/>
                            <a14:backgroundMark x1="16667" y1="60424" x2="14631" y2="35336"/>
                            <a14:backgroundMark x1="41603" y1="10954" x2="81934" y2="19906"/>
                            <a14:backgroundMark x1="85369" y1="33451" x2="79135" y2="67491"/>
                            <a14:backgroundMark x1="50636" y1="84099" x2="90967" y2="50059"/>
                            <a14:backgroundMark x1="73664" y1="76443" x2="84733" y2="29564"/>
                            <a14:backgroundMark x1="43003" y1="84099" x2="9669" y2="55241"/>
                            <a14:backgroundMark x1="9033" y1="46290" x2="36132" y2="11543"/>
                            <a14:backgroundMark x1="11832" y1="32155" x2="25700" y2="19317"/>
                            <a14:backgroundMark x1="21501" y1="9658" x2="77735" y2="3887"/>
                            <a14:backgroundMark x1="35751" y1="5536" x2="75445" y2="11072"/>
                          </a14:backgroundRemoval>
                        </a14:imgEffect>
                      </a14:imgLayer>
                    </a14:imgProps>
                  </a:ext>
                  <a:ext uri="{28A0092B-C50C-407E-A947-70E740481C1C}">
                    <a14:useLocalDpi xmlns:a14="http://schemas.microsoft.com/office/drawing/2010/main" val="0"/>
                  </a:ext>
                </a:extLst>
              </a:blip>
              <a:srcRect b="7544"/>
              <a:stretch/>
            </p:blipFill>
            <p:spPr bwMode="auto">
              <a:xfrm rot="10800000">
                <a:off x="9044925" y="4268958"/>
                <a:ext cx="1392236" cy="1392236"/>
              </a:xfrm>
              <a:prstGeom prst="rect">
                <a:avLst/>
              </a:prstGeom>
              <a:noFill/>
              <a:ln>
                <a:noFill/>
              </a:ln>
              <a:extLst>
                <a:ext uri="{53640926-AAD7-44D8-BBD7-CCE9431645EC}">
                  <a14:shadowObscured xmlns:a14="http://schemas.microsoft.com/office/drawing/2010/main"/>
                </a:ext>
              </a:extLst>
            </p:spPr>
          </p:pic>
          <p:pic>
            <p:nvPicPr>
              <p:cNvPr id="18" name="Afbeelding 14">
                <a:extLst>
                  <a:ext uri="{FF2B5EF4-FFF2-40B4-BE49-F238E27FC236}">
                    <a16:creationId xmlns:a16="http://schemas.microsoft.com/office/drawing/2014/main" id="{F32B0867-B5EA-4B73-BF2D-EA99EB2CB453}"/>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9163050" y="4625430"/>
                <a:ext cx="1440000" cy="1357714"/>
              </a:xfrm>
              <a:prstGeom prst="rect">
                <a:avLst/>
              </a:prstGeom>
            </p:spPr>
          </p:pic>
        </p:grpSp>
        <p:grpSp>
          <p:nvGrpSpPr>
            <p:cNvPr id="11" name="Groep 15">
              <a:extLst>
                <a:ext uri="{FF2B5EF4-FFF2-40B4-BE49-F238E27FC236}">
                  <a16:creationId xmlns:a16="http://schemas.microsoft.com/office/drawing/2014/main" id="{01CCB90B-3B1E-422C-98F8-687DA1601FE9}"/>
                </a:ext>
              </a:extLst>
            </p:cNvPr>
            <p:cNvGrpSpPr>
              <a:grpSpLocks noChangeAspect="1"/>
            </p:cNvGrpSpPr>
            <p:nvPr/>
          </p:nvGrpSpPr>
          <p:grpSpPr>
            <a:xfrm>
              <a:off x="3816074" y="3187598"/>
              <a:ext cx="1302344" cy="1309622"/>
              <a:chOff x="10111844" y="1128075"/>
              <a:chExt cx="1860492" cy="1870888"/>
            </a:xfrm>
          </p:grpSpPr>
          <p:sp>
            <p:nvSpPr>
              <p:cNvPr id="15" name="Ovaal 16">
                <a:extLst>
                  <a:ext uri="{FF2B5EF4-FFF2-40B4-BE49-F238E27FC236}">
                    <a16:creationId xmlns:a16="http://schemas.microsoft.com/office/drawing/2014/main" id="{A73A729E-AF18-435B-90C6-4A5A6A6A124D}"/>
                  </a:ext>
                </a:extLst>
              </p:cNvPr>
              <p:cNvSpPr/>
              <p:nvPr/>
            </p:nvSpPr>
            <p:spPr>
              <a:xfrm>
                <a:off x="10126358" y="1314175"/>
                <a:ext cx="1684788" cy="1684788"/>
              </a:xfrm>
              <a:prstGeom prst="ellipse">
                <a:avLst/>
              </a:prstGeom>
              <a:noFill/>
              <a:ln w="107950">
                <a:solidFill>
                  <a:srgbClr val="1B8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7">
                <a:extLst>
                  <a:ext uri="{FF2B5EF4-FFF2-40B4-BE49-F238E27FC236}">
                    <a16:creationId xmlns:a16="http://schemas.microsoft.com/office/drawing/2014/main" id="{BFEFEA0C-F1B3-415B-820D-6803065C5B6C}"/>
                  </a:ext>
                </a:extLst>
              </p:cNvPr>
              <p:cNvPicPr>
                <a:picLocks noChangeAspect="1"/>
              </p:cNvPicPr>
              <p:nvPr/>
            </p:nvPicPr>
            <p:blipFill>
              <a:blip r:embed="rId9">
                <a:clrChange>
                  <a:clrFrom>
                    <a:srgbClr val="FAFAFA"/>
                  </a:clrFrom>
                  <a:clrTo>
                    <a:srgbClr val="FAFAFA">
                      <a:alpha val="0"/>
                    </a:srgbClr>
                  </a:clrTo>
                </a:clrChange>
              </a:blip>
              <a:stretch>
                <a:fillRect/>
              </a:stretch>
            </p:blipFill>
            <p:spPr>
              <a:xfrm>
                <a:off x="10111844" y="1128075"/>
                <a:ext cx="1860492" cy="1766147"/>
              </a:xfrm>
              <a:prstGeom prst="rect">
                <a:avLst/>
              </a:prstGeom>
            </p:spPr>
          </p:pic>
        </p:grpSp>
        <p:sp>
          <p:nvSpPr>
            <p:cNvPr id="12" name="Pijl: rechts 18">
              <a:extLst>
                <a:ext uri="{FF2B5EF4-FFF2-40B4-BE49-F238E27FC236}">
                  <a16:creationId xmlns:a16="http://schemas.microsoft.com/office/drawing/2014/main" id="{202E0407-C25A-445F-937E-EF580BAF14BE}"/>
                </a:ext>
              </a:extLst>
            </p:cNvPr>
            <p:cNvSpPr/>
            <p:nvPr/>
          </p:nvSpPr>
          <p:spPr>
            <a:xfrm>
              <a:off x="2060947" y="3443530"/>
              <a:ext cx="1462545" cy="72443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20">
              <a:extLst>
                <a:ext uri="{FF2B5EF4-FFF2-40B4-BE49-F238E27FC236}">
                  <a16:creationId xmlns:a16="http://schemas.microsoft.com/office/drawing/2014/main" id="{DCF6F262-03A8-45BD-BF41-11C17DA50EF7}"/>
                </a:ext>
              </a:extLst>
            </p:cNvPr>
            <p:cNvSpPr/>
            <p:nvPr/>
          </p:nvSpPr>
          <p:spPr>
            <a:xfrm>
              <a:off x="8703947" y="3429000"/>
              <a:ext cx="1462545" cy="72443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 rechts 21">
              <a:extLst>
                <a:ext uri="{FF2B5EF4-FFF2-40B4-BE49-F238E27FC236}">
                  <a16:creationId xmlns:a16="http://schemas.microsoft.com/office/drawing/2014/main" id="{23038F3A-65CD-40F2-9680-47E58FD03E4C}"/>
                </a:ext>
              </a:extLst>
            </p:cNvPr>
            <p:cNvSpPr/>
            <p:nvPr/>
          </p:nvSpPr>
          <p:spPr>
            <a:xfrm>
              <a:off x="5368289" y="3429000"/>
              <a:ext cx="1462545" cy="72443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53734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inhoud 29">
            <a:extLst>
              <a:ext uri="{FF2B5EF4-FFF2-40B4-BE49-F238E27FC236}">
                <a16:creationId xmlns:a16="http://schemas.microsoft.com/office/drawing/2014/main" id="{19870B1B-037B-4A44-B7F0-EDAE84AF8E30}"/>
              </a:ext>
            </a:extLst>
          </p:cNvPr>
          <p:cNvSpPr>
            <a:spLocks noGrp="1"/>
          </p:cNvSpPr>
          <p:nvPr>
            <p:ph idx="1"/>
          </p:nvPr>
        </p:nvSpPr>
        <p:spPr/>
        <p:txBody>
          <a:bodyPr/>
          <a:lstStyle/>
          <a:p>
            <a:endParaRPr lang="nl-NL" dirty="0"/>
          </a:p>
        </p:txBody>
      </p:sp>
      <p:sp>
        <p:nvSpPr>
          <p:cNvPr id="2" name="Titel 1">
            <a:extLst>
              <a:ext uri="{FF2B5EF4-FFF2-40B4-BE49-F238E27FC236}">
                <a16:creationId xmlns:a16="http://schemas.microsoft.com/office/drawing/2014/main" id="{50D967ED-1497-4C2C-9528-02308278E093}"/>
              </a:ext>
            </a:extLst>
          </p:cNvPr>
          <p:cNvSpPr>
            <a:spLocks noGrp="1"/>
          </p:cNvSpPr>
          <p:nvPr>
            <p:ph type="title"/>
          </p:nvPr>
        </p:nvSpPr>
        <p:spPr/>
        <p:txBody>
          <a:bodyPr/>
          <a:lstStyle/>
          <a:p>
            <a:r>
              <a:rPr lang="nl-NL" dirty="0"/>
              <a:t>Inventariseer de vervoerskilometer (per locatie)</a:t>
            </a:r>
          </a:p>
        </p:txBody>
      </p:sp>
      <p:grpSp>
        <p:nvGrpSpPr>
          <p:cNvPr id="31" name="Groep 30">
            <a:extLst>
              <a:ext uri="{FF2B5EF4-FFF2-40B4-BE49-F238E27FC236}">
                <a16:creationId xmlns:a16="http://schemas.microsoft.com/office/drawing/2014/main" id="{D11277F7-B511-4ED4-8AF4-53303556C9AB}"/>
              </a:ext>
            </a:extLst>
          </p:cNvPr>
          <p:cNvGrpSpPr/>
          <p:nvPr/>
        </p:nvGrpSpPr>
        <p:grpSpPr>
          <a:xfrm>
            <a:off x="500967" y="2952703"/>
            <a:ext cx="1598149" cy="2550915"/>
            <a:chOff x="500967" y="1704794"/>
            <a:chExt cx="1598149" cy="2550915"/>
          </a:xfrm>
        </p:grpSpPr>
        <p:grpSp>
          <p:nvGrpSpPr>
            <p:cNvPr id="4" name="Groep 3">
              <a:extLst>
                <a:ext uri="{FF2B5EF4-FFF2-40B4-BE49-F238E27FC236}">
                  <a16:creationId xmlns:a16="http://schemas.microsoft.com/office/drawing/2014/main" id="{EABB4186-6CB3-4FFE-87DD-B00395F2091A}"/>
                </a:ext>
              </a:extLst>
            </p:cNvPr>
            <p:cNvGrpSpPr/>
            <p:nvPr/>
          </p:nvGrpSpPr>
          <p:grpSpPr>
            <a:xfrm>
              <a:off x="500967" y="1704794"/>
              <a:ext cx="1598149" cy="1584634"/>
              <a:chOff x="7732887" y="3272458"/>
              <a:chExt cx="1598149" cy="1584634"/>
            </a:xfrm>
          </p:grpSpPr>
          <p:pic>
            <p:nvPicPr>
              <p:cNvPr id="5" name="Afbeelding 4">
                <a:extLst>
                  <a:ext uri="{FF2B5EF4-FFF2-40B4-BE49-F238E27FC236}">
                    <a16:creationId xmlns:a16="http://schemas.microsoft.com/office/drawing/2014/main" id="{A43C0FC7-D066-4A45-ACF7-8521C712DD15}"/>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7732887" y="3272458"/>
                <a:ext cx="1598149" cy="1584634"/>
              </a:xfrm>
              <a:prstGeom prst="rect">
                <a:avLst/>
              </a:prstGeom>
            </p:spPr>
          </p:pic>
          <p:pic>
            <p:nvPicPr>
              <p:cNvPr id="6" name="Afbeelding 5">
                <a:extLst>
                  <a:ext uri="{FF2B5EF4-FFF2-40B4-BE49-F238E27FC236}">
                    <a16:creationId xmlns:a16="http://schemas.microsoft.com/office/drawing/2014/main" id="{6B0F710A-53B4-420C-B75E-166936DF0DB4}"/>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8206256" y="3786367"/>
                <a:ext cx="651409" cy="555944"/>
              </a:xfrm>
              <a:prstGeom prst="rect">
                <a:avLst/>
              </a:prstGeom>
            </p:spPr>
          </p:pic>
        </p:grpSp>
        <p:sp>
          <p:nvSpPr>
            <p:cNvPr id="16" name="Tekstvak 15">
              <a:extLst>
                <a:ext uri="{FF2B5EF4-FFF2-40B4-BE49-F238E27FC236}">
                  <a16:creationId xmlns:a16="http://schemas.microsoft.com/office/drawing/2014/main" id="{A046F531-702E-4D9E-8CED-92FCADE2AED0}"/>
                </a:ext>
              </a:extLst>
            </p:cNvPr>
            <p:cNvSpPr txBox="1"/>
            <p:nvPr/>
          </p:nvSpPr>
          <p:spPr>
            <a:xfrm>
              <a:off x="842841" y="3341309"/>
              <a:ext cx="914400" cy="914400"/>
            </a:xfrm>
            <a:prstGeom prst="rect">
              <a:avLst/>
            </a:prstGeom>
          </p:spPr>
          <p:txBody>
            <a:bodyPr vert="horz" wrap="none" lIns="0" tIns="0" rIns="0" bIns="0" rtlCol="0" anchor="ctr" anchorCtr="0">
              <a:normAutofit/>
            </a:bodyPr>
            <a:lstStyle/>
            <a:p>
              <a:pPr algn="ctr"/>
              <a:r>
                <a:rPr lang="nl-NL" sz="2400" b="1" dirty="0">
                  <a:solidFill>
                    <a:srgbClr val="BDE9E7"/>
                  </a:solidFill>
                </a:rPr>
                <a:t>WOON-WERK</a:t>
              </a:r>
            </a:p>
            <a:p>
              <a:pPr algn="ctr"/>
              <a:r>
                <a:rPr lang="nl-NL" sz="2400" b="1" dirty="0">
                  <a:solidFill>
                    <a:srgbClr val="BDE9E7"/>
                  </a:solidFill>
                </a:rPr>
                <a:t>VERKEER</a:t>
              </a:r>
            </a:p>
          </p:txBody>
        </p:sp>
      </p:grpSp>
      <p:grpSp>
        <p:nvGrpSpPr>
          <p:cNvPr id="20" name="Groep 19">
            <a:extLst>
              <a:ext uri="{FF2B5EF4-FFF2-40B4-BE49-F238E27FC236}">
                <a16:creationId xmlns:a16="http://schemas.microsoft.com/office/drawing/2014/main" id="{23A91EFD-8215-4C1E-8D60-7815D85C07A3}"/>
              </a:ext>
            </a:extLst>
          </p:cNvPr>
          <p:cNvGrpSpPr/>
          <p:nvPr/>
        </p:nvGrpSpPr>
        <p:grpSpPr>
          <a:xfrm>
            <a:off x="3434642" y="2952703"/>
            <a:ext cx="1598149" cy="2550915"/>
            <a:chOff x="3781198" y="1704794"/>
            <a:chExt cx="1598149" cy="2550915"/>
          </a:xfrm>
        </p:grpSpPr>
        <p:grpSp>
          <p:nvGrpSpPr>
            <p:cNvPr id="7" name="Groep 6">
              <a:extLst>
                <a:ext uri="{FF2B5EF4-FFF2-40B4-BE49-F238E27FC236}">
                  <a16:creationId xmlns:a16="http://schemas.microsoft.com/office/drawing/2014/main" id="{321521D5-AC11-4BF1-86C4-9C0047C2856D}"/>
                </a:ext>
              </a:extLst>
            </p:cNvPr>
            <p:cNvGrpSpPr/>
            <p:nvPr/>
          </p:nvGrpSpPr>
          <p:grpSpPr>
            <a:xfrm>
              <a:off x="3781198" y="1704794"/>
              <a:ext cx="1598149" cy="1584634"/>
              <a:chOff x="9008735" y="4212842"/>
              <a:chExt cx="1598149" cy="1584634"/>
            </a:xfrm>
          </p:grpSpPr>
          <p:pic>
            <p:nvPicPr>
              <p:cNvPr id="8" name="Afbeelding 7">
                <a:extLst>
                  <a:ext uri="{FF2B5EF4-FFF2-40B4-BE49-F238E27FC236}">
                    <a16:creationId xmlns:a16="http://schemas.microsoft.com/office/drawing/2014/main" id="{DF96EF6E-CBBF-4047-8B3B-70444B7A7B5E}"/>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9008735" y="4212842"/>
                <a:ext cx="1598149" cy="1584634"/>
              </a:xfrm>
              <a:prstGeom prst="rect">
                <a:avLst/>
              </a:prstGeom>
            </p:spPr>
          </p:pic>
          <p:pic>
            <p:nvPicPr>
              <p:cNvPr id="9" name="Afbeelding 8">
                <a:extLst>
                  <a:ext uri="{FF2B5EF4-FFF2-40B4-BE49-F238E27FC236}">
                    <a16:creationId xmlns:a16="http://schemas.microsoft.com/office/drawing/2014/main" id="{CF2F9418-E420-450E-B75E-D73CDCA17750}"/>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9506952" y="4713203"/>
                <a:ext cx="601714" cy="622629"/>
              </a:xfrm>
              <a:prstGeom prst="rect">
                <a:avLst/>
              </a:prstGeom>
            </p:spPr>
          </p:pic>
        </p:grpSp>
        <p:sp>
          <p:nvSpPr>
            <p:cNvPr id="17" name="Tekstvak 16">
              <a:extLst>
                <a:ext uri="{FF2B5EF4-FFF2-40B4-BE49-F238E27FC236}">
                  <a16:creationId xmlns:a16="http://schemas.microsoft.com/office/drawing/2014/main" id="{782938A9-A533-405D-BEEF-C48633BEFE79}"/>
                </a:ext>
              </a:extLst>
            </p:cNvPr>
            <p:cNvSpPr txBox="1"/>
            <p:nvPr/>
          </p:nvSpPr>
          <p:spPr>
            <a:xfrm>
              <a:off x="4123072" y="3341309"/>
              <a:ext cx="914400" cy="914400"/>
            </a:xfrm>
            <a:prstGeom prst="rect">
              <a:avLst/>
            </a:prstGeom>
          </p:spPr>
          <p:txBody>
            <a:bodyPr vert="horz" wrap="none" lIns="0" tIns="0" rIns="0" bIns="0" rtlCol="0" anchor="ctr" anchorCtr="0">
              <a:normAutofit/>
            </a:bodyPr>
            <a:lstStyle/>
            <a:p>
              <a:pPr algn="ctr"/>
              <a:r>
                <a:rPr lang="nl-NL" sz="2400" b="1" dirty="0">
                  <a:solidFill>
                    <a:srgbClr val="BDE9E7"/>
                  </a:solidFill>
                </a:rPr>
                <a:t>ZAKELIJK </a:t>
              </a:r>
            </a:p>
            <a:p>
              <a:pPr algn="ctr"/>
              <a:r>
                <a:rPr lang="nl-NL" sz="2400" b="1" dirty="0">
                  <a:solidFill>
                    <a:srgbClr val="BDE9E7"/>
                  </a:solidFill>
                </a:rPr>
                <a:t>VERKEER</a:t>
              </a:r>
            </a:p>
          </p:txBody>
        </p:sp>
      </p:grpSp>
      <p:grpSp>
        <p:nvGrpSpPr>
          <p:cNvPr id="21" name="Groep 20">
            <a:extLst>
              <a:ext uri="{FF2B5EF4-FFF2-40B4-BE49-F238E27FC236}">
                <a16:creationId xmlns:a16="http://schemas.microsoft.com/office/drawing/2014/main" id="{66ECFC82-0477-4816-AE08-FEE4AB279B57}"/>
              </a:ext>
            </a:extLst>
          </p:cNvPr>
          <p:cNvGrpSpPr/>
          <p:nvPr/>
        </p:nvGrpSpPr>
        <p:grpSpPr>
          <a:xfrm>
            <a:off x="6368317" y="2952703"/>
            <a:ext cx="1598149" cy="2550915"/>
            <a:chOff x="6702906" y="1704794"/>
            <a:chExt cx="1598149" cy="2550915"/>
          </a:xfrm>
        </p:grpSpPr>
        <p:grpSp>
          <p:nvGrpSpPr>
            <p:cNvPr id="10" name="Groep 9">
              <a:extLst>
                <a:ext uri="{FF2B5EF4-FFF2-40B4-BE49-F238E27FC236}">
                  <a16:creationId xmlns:a16="http://schemas.microsoft.com/office/drawing/2014/main" id="{15E28107-9DD4-403B-87CF-85A566198259}"/>
                </a:ext>
              </a:extLst>
            </p:cNvPr>
            <p:cNvGrpSpPr/>
            <p:nvPr/>
          </p:nvGrpSpPr>
          <p:grpSpPr>
            <a:xfrm>
              <a:off x="6702906" y="1704794"/>
              <a:ext cx="1598149" cy="1584634"/>
              <a:chOff x="9426151" y="3961184"/>
              <a:chExt cx="1598149" cy="1584634"/>
            </a:xfrm>
          </p:grpSpPr>
          <p:pic>
            <p:nvPicPr>
              <p:cNvPr id="11" name="Afbeelding 10">
                <a:extLst>
                  <a:ext uri="{FF2B5EF4-FFF2-40B4-BE49-F238E27FC236}">
                    <a16:creationId xmlns:a16="http://schemas.microsoft.com/office/drawing/2014/main" id="{D45D32F1-3604-4D38-ACE8-206E9D0CBA15}"/>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9426151" y="3961184"/>
                <a:ext cx="1598149" cy="1584634"/>
              </a:xfrm>
              <a:prstGeom prst="rect">
                <a:avLst/>
              </a:prstGeom>
            </p:spPr>
          </p:pic>
          <p:pic>
            <p:nvPicPr>
              <p:cNvPr id="12" name="Afbeelding 11">
                <a:extLst>
                  <a:ext uri="{FF2B5EF4-FFF2-40B4-BE49-F238E27FC236}">
                    <a16:creationId xmlns:a16="http://schemas.microsoft.com/office/drawing/2014/main" id="{E7D8BDAF-EE80-4AEC-BF4F-9E21949ABFAC}"/>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9997252" y="4418414"/>
                <a:ext cx="342328" cy="724930"/>
              </a:xfrm>
              <a:prstGeom prst="rect">
                <a:avLst/>
              </a:prstGeom>
            </p:spPr>
          </p:pic>
        </p:grpSp>
        <p:sp>
          <p:nvSpPr>
            <p:cNvPr id="18" name="Tekstvak 17">
              <a:extLst>
                <a:ext uri="{FF2B5EF4-FFF2-40B4-BE49-F238E27FC236}">
                  <a16:creationId xmlns:a16="http://schemas.microsoft.com/office/drawing/2014/main" id="{165A3D8F-6057-4B0A-B93B-E005876ACB91}"/>
                </a:ext>
              </a:extLst>
            </p:cNvPr>
            <p:cNvSpPr txBox="1"/>
            <p:nvPr/>
          </p:nvSpPr>
          <p:spPr>
            <a:xfrm>
              <a:off x="7044780" y="3341309"/>
              <a:ext cx="914400" cy="914400"/>
            </a:xfrm>
            <a:prstGeom prst="rect">
              <a:avLst/>
            </a:prstGeom>
          </p:spPr>
          <p:txBody>
            <a:bodyPr vert="horz" wrap="none" lIns="0" tIns="0" rIns="0" bIns="0" rtlCol="0" anchor="ctr" anchorCtr="0">
              <a:normAutofit/>
            </a:bodyPr>
            <a:lstStyle/>
            <a:p>
              <a:pPr algn="ctr"/>
              <a:r>
                <a:rPr lang="nl-NL" sz="2400" b="1" dirty="0">
                  <a:solidFill>
                    <a:srgbClr val="BDE9E7"/>
                  </a:solidFill>
                </a:rPr>
                <a:t>PERSONEN</a:t>
              </a:r>
            </a:p>
            <a:p>
              <a:pPr algn="ctr"/>
              <a:r>
                <a:rPr lang="nl-NL" sz="2400" b="1" dirty="0">
                  <a:solidFill>
                    <a:srgbClr val="BDE9E7"/>
                  </a:solidFill>
                </a:rPr>
                <a:t>VERVOER</a:t>
              </a:r>
            </a:p>
          </p:txBody>
        </p:sp>
      </p:grpSp>
      <p:grpSp>
        <p:nvGrpSpPr>
          <p:cNvPr id="25" name="Groep 24">
            <a:extLst>
              <a:ext uri="{FF2B5EF4-FFF2-40B4-BE49-F238E27FC236}">
                <a16:creationId xmlns:a16="http://schemas.microsoft.com/office/drawing/2014/main" id="{F48A48AB-E23E-4033-A6AC-35526AA3F658}"/>
              </a:ext>
            </a:extLst>
          </p:cNvPr>
          <p:cNvGrpSpPr/>
          <p:nvPr/>
        </p:nvGrpSpPr>
        <p:grpSpPr>
          <a:xfrm>
            <a:off x="9301991" y="2952703"/>
            <a:ext cx="1598149" cy="2550915"/>
            <a:chOff x="10268475" y="1704794"/>
            <a:chExt cx="1598149" cy="2550915"/>
          </a:xfrm>
        </p:grpSpPr>
        <p:grpSp>
          <p:nvGrpSpPr>
            <p:cNvPr id="13" name="Groep 12">
              <a:extLst>
                <a:ext uri="{FF2B5EF4-FFF2-40B4-BE49-F238E27FC236}">
                  <a16:creationId xmlns:a16="http://schemas.microsoft.com/office/drawing/2014/main" id="{57FB2955-16EF-4639-86ED-5CAC1728B794}"/>
                </a:ext>
              </a:extLst>
            </p:cNvPr>
            <p:cNvGrpSpPr/>
            <p:nvPr/>
          </p:nvGrpSpPr>
          <p:grpSpPr>
            <a:xfrm>
              <a:off x="10268475" y="1704794"/>
              <a:ext cx="1598149" cy="1584634"/>
              <a:chOff x="7493257" y="3321646"/>
              <a:chExt cx="1598149" cy="1584634"/>
            </a:xfrm>
          </p:grpSpPr>
          <p:pic>
            <p:nvPicPr>
              <p:cNvPr id="14" name="Afbeelding 13">
                <a:extLst>
                  <a:ext uri="{FF2B5EF4-FFF2-40B4-BE49-F238E27FC236}">
                    <a16:creationId xmlns:a16="http://schemas.microsoft.com/office/drawing/2014/main" id="{737DFD05-D525-4877-9712-5A28AA5C5941}"/>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7493257" y="3321646"/>
                <a:ext cx="1598149" cy="1584634"/>
              </a:xfrm>
              <a:prstGeom prst="rect">
                <a:avLst/>
              </a:prstGeom>
            </p:spPr>
          </p:pic>
          <p:pic>
            <p:nvPicPr>
              <p:cNvPr id="15" name="Afbeelding 14">
                <a:extLst>
                  <a:ext uri="{FF2B5EF4-FFF2-40B4-BE49-F238E27FC236}">
                    <a16:creationId xmlns:a16="http://schemas.microsoft.com/office/drawing/2014/main" id="{E831DD00-46A9-4578-AD9D-B4E4E5DFC65E}"/>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8002538" y="3873491"/>
                <a:ext cx="579586" cy="532428"/>
              </a:xfrm>
              <a:prstGeom prst="rect">
                <a:avLst/>
              </a:prstGeom>
            </p:spPr>
          </p:pic>
        </p:grpSp>
        <p:sp>
          <p:nvSpPr>
            <p:cNvPr id="19" name="Tekstvak 18">
              <a:extLst>
                <a:ext uri="{FF2B5EF4-FFF2-40B4-BE49-F238E27FC236}">
                  <a16:creationId xmlns:a16="http://schemas.microsoft.com/office/drawing/2014/main" id="{7BD62FED-6268-45EF-B085-29005230681C}"/>
                </a:ext>
              </a:extLst>
            </p:cNvPr>
            <p:cNvSpPr txBox="1"/>
            <p:nvPr/>
          </p:nvSpPr>
          <p:spPr>
            <a:xfrm>
              <a:off x="10610349" y="3341309"/>
              <a:ext cx="914400" cy="914400"/>
            </a:xfrm>
            <a:prstGeom prst="rect">
              <a:avLst/>
            </a:prstGeom>
          </p:spPr>
          <p:txBody>
            <a:bodyPr vert="horz" wrap="none" lIns="0" tIns="0" rIns="0" bIns="0" rtlCol="0" anchor="ctr" anchorCtr="0">
              <a:normAutofit/>
            </a:bodyPr>
            <a:lstStyle/>
            <a:p>
              <a:pPr algn="ctr"/>
              <a:r>
                <a:rPr lang="nl-NL" sz="2400" b="1" dirty="0">
                  <a:solidFill>
                    <a:srgbClr val="BDE9E7"/>
                  </a:solidFill>
                </a:rPr>
                <a:t>BEZOEKERS</a:t>
              </a:r>
            </a:p>
            <a:p>
              <a:pPr algn="ctr"/>
              <a:r>
                <a:rPr lang="nl-NL" sz="2400" b="1" dirty="0">
                  <a:solidFill>
                    <a:srgbClr val="BDE9E7"/>
                  </a:solidFill>
                </a:rPr>
                <a:t>VERKEER</a:t>
              </a:r>
            </a:p>
          </p:txBody>
        </p:sp>
      </p:grpSp>
    </p:spTree>
    <p:extLst>
      <p:ext uri="{BB962C8B-B14F-4D97-AF65-F5344CB8AC3E}">
        <p14:creationId xmlns:p14="http://schemas.microsoft.com/office/powerpoint/2010/main" val="263626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8A37F-5609-4BFE-A668-8A98D2130E5E}"/>
              </a:ext>
            </a:extLst>
          </p:cNvPr>
          <p:cNvSpPr>
            <a:spLocks noGrp="1"/>
          </p:cNvSpPr>
          <p:nvPr>
            <p:ph type="title"/>
          </p:nvPr>
        </p:nvSpPr>
        <p:spPr/>
        <p:txBody>
          <a:bodyPr/>
          <a:lstStyle/>
          <a:p>
            <a:r>
              <a:rPr lang="nl-NL" dirty="0"/>
              <a:t>Nulmeting</a:t>
            </a:r>
          </a:p>
        </p:txBody>
      </p:sp>
      <p:sp>
        <p:nvSpPr>
          <p:cNvPr id="3" name="Content Placeholder 2"/>
          <p:cNvSpPr>
            <a:spLocks noGrp="1"/>
          </p:cNvSpPr>
          <p:nvPr>
            <p:ph idx="1"/>
          </p:nvPr>
        </p:nvSpPr>
        <p:spPr/>
        <p:txBody>
          <a:bodyPr/>
          <a:lstStyle/>
          <a:p>
            <a:pPr marL="0" indent="0">
              <a:buNone/>
            </a:pPr>
            <a:r>
              <a:rPr lang="nl-NL" dirty="0"/>
              <a:t>Inventariseer vervoerskilometers</a:t>
            </a:r>
            <a:endParaRPr lang="en-US" dirty="0"/>
          </a:p>
        </p:txBody>
      </p:sp>
      <p:grpSp>
        <p:nvGrpSpPr>
          <p:cNvPr id="4" name="Groep 32">
            <a:extLst>
              <a:ext uri="{FF2B5EF4-FFF2-40B4-BE49-F238E27FC236}">
                <a16:creationId xmlns:a16="http://schemas.microsoft.com/office/drawing/2014/main" id="{8C7B8FF1-030A-476E-802A-A12CA383E27B}"/>
              </a:ext>
            </a:extLst>
          </p:cNvPr>
          <p:cNvGrpSpPr/>
          <p:nvPr/>
        </p:nvGrpSpPr>
        <p:grpSpPr>
          <a:xfrm>
            <a:off x="3379867" y="4488588"/>
            <a:ext cx="2468919" cy="1911066"/>
            <a:chOff x="8148104" y="4510377"/>
            <a:chExt cx="2893934" cy="2240049"/>
          </a:xfrm>
        </p:grpSpPr>
        <p:pic>
          <p:nvPicPr>
            <p:cNvPr id="5" name="Afbeelding 23">
              <a:extLst>
                <a:ext uri="{FF2B5EF4-FFF2-40B4-BE49-F238E27FC236}">
                  <a16:creationId xmlns:a16="http://schemas.microsoft.com/office/drawing/2014/main" id="{D8BF431A-3137-498D-B4E5-E2AC0B664F72}"/>
                </a:ext>
              </a:extLst>
            </p:cNvPr>
            <p:cNvPicPr>
              <a:picLocks noChangeAspect="1"/>
            </p:cNvPicPr>
            <p:nvPr/>
          </p:nvPicPr>
          <p:blipFill rotWithShape="1">
            <a:blip r:embed="rId3">
              <a:clrChange>
                <a:clrFrom>
                  <a:srgbClr val="FAFAFC"/>
                </a:clrFrom>
                <a:clrTo>
                  <a:srgbClr val="FAFAFC">
                    <a:alpha val="0"/>
                  </a:srgbClr>
                </a:clrTo>
              </a:clrChange>
            </a:blip>
            <a:srcRect t="21377" r="25225"/>
            <a:stretch/>
          </p:blipFill>
          <p:spPr>
            <a:xfrm>
              <a:off x="8148104" y="4510377"/>
              <a:ext cx="2893934" cy="1701002"/>
            </a:xfrm>
            <a:prstGeom prst="rect">
              <a:avLst/>
            </a:prstGeom>
          </p:spPr>
        </p:pic>
        <p:sp>
          <p:nvSpPr>
            <p:cNvPr id="6" name="Tekstvak 21">
              <a:extLst>
                <a:ext uri="{FF2B5EF4-FFF2-40B4-BE49-F238E27FC236}">
                  <a16:creationId xmlns:a16="http://schemas.microsoft.com/office/drawing/2014/main" id="{13FBD99B-A2DC-49EB-9A25-BFDB169A5357}"/>
                </a:ext>
              </a:extLst>
            </p:cNvPr>
            <p:cNvSpPr txBox="1"/>
            <p:nvPr/>
          </p:nvSpPr>
          <p:spPr>
            <a:xfrm>
              <a:off x="9137870" y="5836026"/>
              <a:ext cx="914400" cy="914400"/>
            </a:xfrm>
            <a:prstGeom prst="rect">
              <a:avLst/>
            </a:prstGeom>
          </p:spPr>
          <p:txBody>
            <a:bodyPr vert="horz" wrap="none" lIns="0" tIns="0" rIns="0" bIns="0" rtlCol="0" anchor="ctr" anchorCtr="0">
              <a:normAutofit/>
            </a:bodyPr>
            <a:lstStyle/>
            <a:p>
              <a:pPr algn="ctr"/>
              <a:r>
                <a:rPr lang="nl-NL" dirty="0"/>
                <a:t>MOBILITEITSSCAN</a:t>
              </a:r>
            </a:p>
          </p:txBody>
        </p:sp>
      </p:grpSp>
      <p:grpSp>
        <p:nvGrpSpPr>
          <p:cNvPr id="7" name="Groep 39">
            <a:extLst>
              <a:ext uri="{FF2B5EF4-FFF2-40B4-BE49-F238E27FC236}">
                <a16:creationId xmlns:a16="http://schemas.microsoft.com/office/drawing/2014/main" id="{FC7B59E6-244E-4E77-99E1-909A2EEA6BDF}"/>
              </a:ext>
            </a:extLst>
          </p:cNvPr>
          <p:cNvGrpSpPr/>
          <p:nvPr/>
        </p:nvGrpSpPr>
        <p:grpSpPr>
          <a:xfrm>
            <a:off x="3446904" y="2248394"/>
            <a:ext cx="1942812" cy="2323148"/>
            <a:chOff x="3840604" y="1518855"/>
            <a:chExt cx="2277260" cy="2723069"/>
          </a:xfrm>
        </p:grpSpPr>
        <p:sp>
          <p:nvSpPr>
            <p:cNvPr id="8" name="Tekstvak 28">
              <a:extLst>
                <a:ext uri="{FF2B5EF4-FFF2-40B4-BE49-F238E27FC236}">
                  <a16:creationId xmlns:a16="http://schemas.microsoft.com/office/drawing/2014/main" id="{407D9AEE-6214-4C34-BBA8-66EE8F0F3CCC}"/>
                </a:ext>
              </a:extLst>
            </p:cNvPr>
            <p:cNvSpPr txBox="1"/>
            <p:nvPr/>
          </p:nvSpPr>
          <p:spPr>
            <a:xfrm>
              <a:off x="4522034" y="3327524"/>
              <a:ext cx="914400" cy="914400"/>
            </a:xfrm>
            <a:prstGeom prst="rect">
              <a:avLst/>
            </a:prstGeom>
          </p:spPr>
          <p:txBody>
            <a:bodyPr vert="horz" wrap="none" lIns="0" tIns="0" rIns="0" bIns="0" rtlCol="0" anchor="ctr" anchorCtr="0">
              <a:normAutofit/>
            </a:bodyPr>
            <a:lstStyle/>
            <a:p>
              <a:pPr algn="ctr"/>
              <a:r>
                <a:rPr lang="nl-NL" dirty="0"/>
                <a:t>POSTCODESCAN</a:t>
              </a:r>
            </a:p>
          </p:txBody>
        </p:sp>
        <p:grpSp>
          <p:nvGrpSpPr>
            <p:cNvPr id="9" name="Groep 38">
              <a:extLst>
                <a:ext uri="{FF2B5EF4-FFF2-40B4-BE49-F238E27FC236}">
                  <a16:creationId xmlns:a16="http://schemas.microsoft.com/office/drawing/2014/main" id="{EC107FF7-DC93-4DA8-8CD8-F2B4E9C6283E}"/>
                </a:ext>
              </a:extLst>
            </p:cNvPr>
            <p:cNvGrpSpPr/>
            <p:nvPr/>
          </p:nvGrpSpPr>
          <p:grpSpPr>
            <a:xfrm>
              <a:off x="3840604" y="1518855"/>
              <a:ext cx="2277260" cy="2335636"/>
              <a:chOff x="3840604" y="1518855"/>
              <a:chExt cx="2277260" cy="2335636"/>
            </a:xfrm>
          </p:grpSpPr>
          <p:pic>
            <p:nvPicPr>
              <p:cNvPr id="10" name="Picture 2" descr="Postcode: afbeeldingen, stockfoto&amp;#39;s en vectoren | Shutterstock">
                <a:extLst>
                  <a:ext uri="{FF2B5EF4-FFF2-40B4-BE49-F238E27FC236}">
                    <a16:creationId xmlns:a16="http://schemas.microsoft.com/office/drawing/2014/main" id="{535B0BE8-D5CC-4B36-8930-EB55099C884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734" t="26531" r="6630" b="35350"/>
              <a:stretch/>
            </p:blipFill>
            <p:spPr bwMode="auto">
              <a:xfrm>
                <a:off x="4115136" y="1518855"/>
                <a:ext cx="1620651" cy="12975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ostcode: afbeeldingen, stockfoto&amp;#39;s en vectoren | Shutterstock">
                <a:extLst>
                  <a:ext uri="{FF2B5EF4-FFF2-40B4-BE49-F238E27FC236}">
                    <a16:creationId xmlns:a16="http://schemas.microsoft.com/office/drawing/2014/main" id="{65873836-A815-43A3-8581-B719754B435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734" t="26531" r="6630" b="35350"/>
              <a:stretch/>
            </p:blipFill>
            <p:spPr bwMode="auto">
              <a:xfrm>
                <a:off x="4497213" y="2045822"/>
                <a:ext cx="1620651" cy="12975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ostcode: afbeeldingen, stockfoto&amp;#39;s en vectoren | Shutterstock">
                <a:extLst>
                  <a:ext uri="{FF2B5EF4-FFF2-40B4-BE49-F238E27FC236}">
                    <a16:creationId xmlns:a16="http://schemas.microsoft.com/office/drawing/2014/main" id="{412B8910-7F21-421E-902E-B15C80208DC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734" t="26531" r="6630" b="35350"/>
              <a:stretch/>
            </p:blipFill>
            <p:spPr bwMode="auto">
              <a:xfrm>
                <a:off x="3840604" y="2556919"/>
                <a:ext cx="1620651" cy="12975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 name="Groep 40">
            <a:extLst>
              <a:ext uri="{FF2B5EF4-FFF2-40B4-BE49-F238E27FC236}">
                <a16:creationId xmlns:a16="http://schemas.microsoft.com/office/drawing/2014/main" id="{737B6F06-4ED7-44B5-A92A-4D0FD176108A}"/>
              </a:ext>
            </a:extLst>
          </p:cNvPr>
          <p:cNvGrpSpPr/>
          <p:nvPr/>
        </p:nvGrpSpPr>
        <p:grpSpPr>
          <a:xfrm>
            <a:off x="7433683" y="2479180"/>
            <a:ext cx="2135619" cy="2092362"/>
            <a:chOff x="8375873" y="1789370"/>
            <a:chExt cx="2503258" cy="2452554"/>
          </a:xfrm>
        </p:grpSpPr>
        <p:pic>
          <p:nvPicPr>
            <p:cNvPr id="14" name="Afbeelding 34">
              <a:extLst>
                <a:ext uri="{FF2B5EF4-FFF2-40B4-BE49-F238E27FC236}">
                  <a16:creationId xmlns:a16="http://schemas.microsoft.com/office/drawing/2014/main" id="{775A2661-07CE-4277-8077-0AD0AF9F7CA7}"/>
                </a:ext>
              </a:extLst>
            </p:cNvPr>
            <p:cNvPicPr>
              <a:picLocks noChangeAspect="1"/>
            </p:cNvPicPr>
            <p:nvPr/>
          </p:nvPicPr>
          <p:blipFill>
            <a:blip r:embed="rId5"/>
            <a:stretch>
              <a:fillRect/>
            </a:stretch>
          </p:blipFill>
          <p:spPr>
            <a:xfrm>
              <a:off x="8375873" y="1789370"/>
              <a:ext cx="2503258" cy="1810475"/>
            </a:xfrm>
            <a:prstGeom prst="rect">
              <a:avLst/>
            </a:prstGeom>
          </p:spPr>
        </p:pic>
        <p:sp>
          <p:nvSpPr>
            <p:cNvPr id="15" name="Tekstvak 36">
              <a:extLst>
                <a:ext uri="{FF2B5EF4-FFF2-40B4-BE49-F238E27FC236}">
                  <a16:creationId xmlns:a16="http://schemas.microsoft.com/office/drawing/2014/main" id="{4A6B20AF-933D-4EA7-BAEA-A38AFB7336F2}"/>
                </a:ext>
              </a:extLst>
            </p:cNvPr>
            <p:cNvSpPr txBox="1"/>
            <p:nvPr/>
          </p:nvSpPr>
          <p:spPr>
            <a:xfrm>
              <a:off x="9147516" y="3327524"/>
              <a:ext cx="914400" cy="914400"/>
            </a:xfrm>
            <a:prstGeom prst="rect">
              <a:avLst/>
            </a:prstGeom>
          </p:spPr>
          <p:txBody>
            <a:bodyPr vert="horz" wrap="none" lIns="0" tIns="0" rIns="0" bIns="0" rtlCol="0" anchor="ctr" anchorCtr="0">
              <a:normAutofit/>
            </a:bodyPr>
            <a:lstStyle/>
            <a:p>
              <a:pPr algn="ctr"/>
              <a:r>
                <a:rPr lang="nl-NL" dirty="0"/>
                <a:t>HR-AFDELING</a:t>
              </a:r>
            </a:p>
          </p:txBody>
        </p:sp>
      </p:grpSp>
      <p:grpSp>
        <p:nvGrpSpPr>
          <p:cNvPr id="16" name="Groep 42">
            <a:extLst>
              <a:ext uri="{FF2B5EF4-FFF2-40B4-BE49-F238E27FC236}">
                <a16:creationId xmlns:a16="http://schemas.microsoft.com/office/drawing/2014/main" id="{1D48EAEA-B5AE-408A-8559-8BF848DCB582}"/>
              </a:ext>
            </a:extLst>
          </p:cNvPr>
          <p:cNvGrpSpPr/>
          <p:nvPr/>
        </p:nvGrpSpPr>
        <p:grpSpPr>
          <a:xfrm>
            <a:off x="7524871" y="4434083"/>
            <a:ext cx="1980028" cy="1909791"/>
            <a:chOff x="8343452" y="4272586"/>
            <a:chExt cx="2320882" cy="2238554"/>
          </a:xfrm>
        </p:grpSpPr>
        <p:sp>
          <p:nvSpPr>
            <p:cNvPr id="17" name="Tekstvak 37">
              <a:extLst>
                <a:ext uri="{FF2B5EF4-FFF2-40B4-BE49-F238E27FC236}">
                  <a16:creationId xmlns:a16="http://schemas.microsoft.com/office/drawing/2014/main" id="{EC5EE265-160B-47A4-9A83-550D71850B06}"/>
                </a:ext>
              </a:extLst>
            </p:cNvPr>
            <p:cNvSpPr txBox="1"/>
            <p:nvPr/>
          </p:nvSpPr>
          <p:spPr>
            <a:xfrm>
              <a:off x="9046693" y="5596740"/>
              <a:ext cx="914400" cy="914400"/>
            </a:xfrm>
            <a:prstGeom prst="rect">
              <a:avLst/>
            </a:prstGeom>
          </p:spPr>
          <p:txBody>
            <a:bodyPr vert="horz" wrap="none" lIns="0" tIns="0" rIns="0" bIns="0" rtlCol="0" anchor="ctr" anchorCtr="0">
              <a:normAutofit/>
            </a:bodyPr>
            <a:lstStyle/>
            <a:p>
              <a:pPr algn="ctr"/>
              <a:r>
                <a:rPr lang="nl-NL" dirty="0"/>
                <a:t>AANWEZIGHEIDSREGISTRATIE</a:t>
              </a:r>
            </a:p>
          </p:txBody>
        </p:sp>
        <p:pic>
          <p:nvPicPr>
            <p:cNvPr id="18" name="Afbeelding 41">
              <a:extLst>
                <a:ext uri="{FF2B5EF4-FFF2-40B4-BE49-F238E27FC236}">
                  <a16:creationId xmlns:a16="http://schemas.microsoft.com/office/drawing/2014/main" id="{06FEBE1B-37B1-4045-AFAE-4E445B58DBA5}"/>
                </a:ext>
              </a:extLst>
            </p:cNvPr>
            <p:cNvPicPr>
              <a:picLocks noChangeAspect="1"/>
            </p:cNvPicPr>
            <p:nvPr/>
          </p:nvPicPr>
          <p:blipFill>
            <a:blip r:embed="rId6"/>
            <a:stretch>
              <a:fillRect/>
            </a:stretch>
          </p:blipFill>
          <p:spPr>
            <a:xfrm>
              <a:off x="8343452" y="4272586"/>
              <a:ext cx="2320882" cy="1598566"/>
            </a:xfrm>
            <a:prstGeom prst="rect">
              <a:avLst/>
            </a:prstGeom>
          </p:spPr>
        </p:pic>
      </p:grpSp>
      <p:grpSp>
        <p:nvGrpSpPr>
          <p:cNvPr id="19" name="Groep 44">
            <a:extLst>
              <a:ext uri="{FF2B5EF4-FFF2-40B4-BE49-F238E27FC236}">
                <a16:creationId xmlns:a16="http://schemas.microsoft.com/office/drawing/2014/main" id="{31309189-C85D-43E9-B991-443CF52EEA15}"/>
              </a:ext>
            </a:extLst>
          </p:cNvPr>
          <p:cNvGrpSpPr/>
          <p:nvPr/>
        </p:nvGrpSpPr>
        <p:grpSpPr>
          <a:xfrm>
            <a:off x="924068" y="2952703"/>
            <a:ext cx="1598149" cy="2550915"/>
            <a:chOff x="500967" y="1704794"/>
            <a:chExt cx="1598149" cy="2550915"/>
          </a:xfrm>
        </p:grpSpPr>
        <p:grpSp>
          <p:nvGrpSpPr>
            <p:cNvPr id="20" name="Groep 45">
              <a:extLst>
                <a:ext uri="{FF2B5EF4-FFF2-40B4-BE49-F238E27FC236}">
                  <a16:creationId xmlns:a16="http://schemas.microsoft.com/office/drawing/2014/main" id="{36D1E2F5-F076-4947-B1C1-5A2298236D2E}"/>
                </a:ext>
              </a:extLst>
            </p:cNvPr>
            <p:cNvGrpSpPr/>
            <p:nvPr/>
          </p:nvGrpSpPr>
          <p:grpSpPr>
            <a:xfrm>
              <a:off x="500967" y="1704794"/>
              <a:ext cx="1598149" cy="1584634"/>
              <a:chOff x="7732887" y="3272458"/>
              <a:chExt cx="1598149" cy="1584634"/>
            </a:xfrm>
          </p:grpSpPr>
          <p:pic>
            <p:nvPicPr>
              <p:cNvPr id="22" name="Afbeelding 47">
                <a:extLst>
                  <a:ext uri="{FF2B5EF4-FFF2-40B4-BE49-F238E27FC236}">
                    <a16:creationId xmlns:a16="http://schemas.microsoft.com/office/drawing/2014/main" id="{39833926-0373-4F3A-BAD0-E0F7A5B15E12}"/>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7732887" y="3272458"/>
                <a:ext cx="1598149" cy="1584634"/>
              </a:xfrm>
              <a:prstGeom prst="rect">
                <a:avLst/>
              </a:prstGeom>
            </p:spPr>
          </p:pic>
          <p:pic>
            <p:nvPicPr>
              <p:cNvPr id="23" name="Afbeelding 48">
                <a:extLst>
                  <a:ext uri="{FF2B5EF4-FFF2-40B4-BE49-F238E27FC236}">
                    <a16:creationId xmlns:a16="http://schemas.microsoft.com/office/drawing/2014/main" id="{C3747E60-5F90-4919-8018-946F37FACC7D}"/>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8206256" y="3786367"/>
                <a:ext cx="651409" cy="555944"/>
              </a:xfrm>
              <a:prstGeom prst="rect">
                <a:avLst/>
              </a:prstGeom>
            </p:spPr>
          </p:pic>
        </p:grpSp>
        <p:sp>
          <p:nvSpPr>
            <p:cNvPr id="21" name="Tekstvak 46">
              <a:extLst>
                <a:ext uri="{FF2B5EF4-FFF2-40B4-BE49-F238E27FC236}">
                  <a16:creationId xmlns:a16="http://schemas.microsoft.com/office/drawing/2014/main" id="{E40BE3E7-F608-4058-9694-036253D524E9}"/>
                </a:ext>
              </a:extLst>
            </p:cNvPr>
            <p:cNvSpPr txBox="1"/>
            <p:nvPr/>
          </p:nvSpPr>
          <p:spPr>
            <a:xfrm>
              <a:off x="842841" y="3341309"/>
              <a:ext cx="914400" cy="914400"/>
            </a:xfrm>
            <a:prstGeom prst="rect">
              <a:avLst/>
            </a:prstGeom>
          </p:spPr>
          <p:txBody>
            <a:bodyPr vert="horz" wrap="none" lIns="0" tIns="0" rIns="0" bIns="0" rtlCol="0" anchor="ctr" anchorCtr="0">
              <a:normAutofit/>
            </a:bodyPr>
            <a:lstStyle/>
            <a:p>
              <a:pPr algn="ctr"/>
              <a:r>
                <a:rPr lang="nl-NL" sz="2400" b="1" dirty="0">
                  <a:solidFill>
                    <a:srgbClr val="BDE9E7"/>
                  </a:solidFill>
                </a:rPr>
                <a:t>WOON-WERK</a:t>
              </a:r>
            </a:p>
            <a:p>
              <a:pPr algn="ctr"/>
              <a:r>
                <a:rPr lang="nl-NL" sz="2400" b="1" dirty="0">
                  <a:solidFill>
                    <a:srgbClr val="BDE9E7"/>
                  </a:solidFill>
                </a:rPr>
                <a:t>VERKEER</a:t>
              </a:r>
            </a:p>
          </p:txBody>
        </p:sp>
      </p:grpSp>
    </p:spTree>
    <p:extLst>
      <p:ext uri="{BB962C8B-B14F-4D97-AF65-F5344CB8AC3E}">
        <p14:creationId xmlns:p14="http://schemas.microsoft.com/office/powerpoint/2010/main" val="37350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Nulmeting</a:t>
            </a:r>
            <a:endParaRPr lang="en-US" dirty="0"/>
          </a:p>
        </p:txBody>
      </p:sp>
      <p:sp>
        <p:nvSpPr>
          <p:cNvPr id="3" name="Content Placeholder 2"/>
          <p:cNvSpPr>
            <a:spLocks noGrp="1"/>
          </p:cNvSpPr>
          <p:nvPr>
            <p:ph idx="1"/>
          </p:nvPr>
        </p:nvSpPr>
        <p:spPr/>
        <p:txBody>
          <a:bodyPr/>
          <a:lstStyle/>
          <a:p>
            <a:pPr marL="0" indent="0">
              <a:buNone/>
            </a:pPr>
            <a:r>
              <a:rPr lang="en-US" dirty="0" err="1"/>
              <a:t>Inventariseer</a:t>
            </a:r>
            <a:r>
              <a:rPr lang="en-US" dirty="0"/>
              <a:t> </a:t>
            </a:r>
            <a:r>
              <a:rPr lang="en-US" dirty="0" err="1"/>
              <a:t>vervoersimpact</a:t>
            </a:r>
            <a:endParaRPr lang="en-US" dirty="0"/>
          </a:p>
        </p:txBody>
      </p:sp>
      <p:grpSp>
        <p:nvGrpSpPr>
          <p:cNvPr id="6" name="Groep 5">
            <a:extLst>
              <a:ext uri="{FF2B5EF4-FFF2-40B4-BE49-F238E27FC236}">
                <a16:creationId xmlns:a16="http://schemas.microsoft.com/office/drawing/2014/main" id="{77DB9189-983E-4CBF-9C1E-57D41366D878}"/>
              </a:ext>
            </a:extLst>
          </p:cNvPr>
          <p:cNvGrpSpPr/>
          <p:nvPr/>
        </p:nvGrpSpPr>
        <p:grpSpPr>
          <a:xfrm>
            <a:off x="838200" y="2835012"/>
            <a:ext cx="1598149" cy="2550915"/>
            <a:chOff x="500967" y="1704794"/>
            <a:chExt cx="1598149" cy="2550915"/>
          </a:xfrm>
        </p:grpSpPr>
        <p:grpSp>
          <p:nvGrpSpPr>
            <p:cNvPr id="7" name="Groep 6">
              <a:extLst>
                <a:ext uri="{FF2B5EF4-FFF2-40B4-BE49-F238E27FC236}">
                  <a16:creationId xmlns:a16="http://schemas.microsoft.com/office/drawing/2014/main" id="{4D8FA240-94B7-48DA-88D0-75898928F5FF}"/>
                </a:ext>
              </a:extLst>
            </p:cNvPr>
            <p:cNvGrpSpPr/>
            <p:nvPr/>
          </p:nvGrpSpPr>
          <p:grpSpPr>
            <a:xfrm>
              <a:off x="500967" y="1704794"/>
              <a:ext cx="1598149" cy="1584634"/>
              <a:chOff x="7732887" y="3272458"/>
              <a:chExt cx="1598149" cy="1584634"/>
            </a:xfrm>
          </p:grpSpPr>
          <p:pic>
            <p:nvPicPr>
              <p:cNvPr id="9" name="Afbeelding 8">
                <a:extLst>
                  <a:ext uri="{FF2B5EF4-FFF2-40B4-BE49-F238E27FC236}">
                    <a16:creationId xmlns:a16="http://schemas.microsoft.com/office/drawing/2014/main" id="{4C72FD19-7AD0-42A4-8822-8D21A74D895D}"/>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7732887" y="3272458"/>
                <a:ext cx="1598149" cy="1584634"/>
              </a:xfrm>
              <a:prstGeom prst="rect">
                <a:avLst/>
              </a:prstGeom>
            </p:spPr>
          </p:pic>
          <p:pic>
            <p:nvPicPr>
              <p:cNvPr id="10" name="Afbeelding 9">
                <a:extLst>
                  <a:ext uri="{FF2B5EF4-FFF2-40B4-BE49-F238E27FC236}">
                    <a16:creationId xmlns:a16="http://schemas.microsoft.com/office/drawing/2014/main" id="{369900EC-DAEF-4969-8481-E9FE4BEAD5FA}"/>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8206256" y="3786367"/>
                <a:ext cx="651409" cy="555944"/>
              </a:xfrm>
              <a:prstGeom prst="rect">
                <a:avLst/>
              </a:prstGeom>
            </p:spPr>
          </p:pic>
        </p:grpSp>
        <p:sp>
          <p:nvSpPr>
            <p:cNvPr id="8" name="Tekstvak 7">
              <a:extLst>
                <a:ext uri="{FF2B5EF4-FFF2-40B4-BE49-F238E27FC236}">
                  <a16:creationId xmlns:a16="http://schemas.microsoft.com/office/drawing/2014/main" id="{74715FBD-748F-486E-B1A6-9C169ADC2883}"/>
                </a:ext>
              </a:extLst>
            </p:cNvPr>
            <p:cNvSpPr txBox="1"/>
            <p:nvPr/>
          </p:nvSpPr>
          <p:spPr>
            <a:xfrm>
              <a:off x="842841" y="3341309"/>
              <a:ext cx="914400" cy="914400"/>
            </a:xfrm>
            <a:prstGeom prst="rect">
              <a:avLst/>
            </a:prstGeom>
          </p:spPr>
          <p:txBody>
            <a:bodyPr vert="horz" wrap="none" lIns="0" tIns="0" rIns="0" bIns="0" rtlCol="0" anchor="ctr" anchorCtr="0">
              <a:normAutofit/>
            </a:bodyPr>
            <a:lstStyle/>
            <a:p>
              <a:pPr algn="ctr"/>
              <a:r>
                <a:rPr lang="nl-NL" sz="2400" b="1" dirty="0">
                  <a:solidFill>
                    <a:srgbClr val="BDE9E7"/>
                  </a:solidFill>
                </a:rPr>
                <a:t>WOON-WERK</a:t>
              </a:r>
            </a:p>
            <a:p>
              <a:pPr algn="ctr"/>
              <a:r>
                <a:rPr lang="nl-NL" sz="2400" b="1" dirty="0">
                  <a:solidFill>
                    <a:srgbClr val="BDE9E7"/>
                  </a:solidFill>
                </a:rPr>
                <a:t>VERKEER</a:t>
              </a:r>
            </a:p>
          </p:txBody>
        </p:sp>
      </p:grpSp>
      <p:grpSp>
        <p:nvGrpSpPr>
          <p:cNvPr id="19" name="Group 18"/>
          <p:cNvGrpSpPr/>
          <p:nvPr/>
        </p:nvGrpSpPr>
        <p:grpSpPr>
          <a:xfrm>
            <a:off x="4343400" y="2623915"/>
            <a:ext cx="1727040" cy="1922630"/>
            <a:chOff x="4343399" y="1764845"/>
            <a:chExt cx="2247901" cy="2502479"/>
          </a:xfrm>
        </p:grpSpPr>
        <p:pic>
          <p:nvPicPr>
            <p:cNvPr id="5" name="Picture 12" descr="Online onderzoek op een tablet | Gratis Vector">
              <a:extLst>
                <a:ext uri="{FF2B5EF4-FFF2-40B4-BE49-F238E27FC236}">
                  <a16:creationId xmlns:a16="http://schemas.microsoft.com/office/drawing/2014/main" id="{04E5E182-0698-4A42-92C0-F5D10895C8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6" t="9642" r="4659" b="17030"/>
            <a:stretch/>
          </p:blipFill>
          <p:spPr bwMode="auto">
            <a:xfrm>
              <a:off x="4343399" y="1764845"/>
              <a:ext cx="2247901" cy="1876831"/>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1">
              <a:extLst>
                <a:ext uri="{FF2B5EF4-FFF2-40B4-BE49-F238E27FC236}">
                  <a16:creationId xmlns:a16="http://schemas.microsoft.com/office/drawing/2014/main" id="{233669FA-7400-4D45-AD54-B7B66B572295}"/>
                </a:ext>
              </a:extLst>
            </p:cNvPr>
            <p:cNvSpPr txBox="1"/>
            <p:nvPr/>
          </p:nvSpPr>
          <p:spPr>
            <a:xfrm>
              <a:off x="5118099" y="3352924"/>
              <a:ext cx="914400" cy="914400"/>
            </a:xfrm>
            <a:prstGeom prst="rect">
              <a:avLst/>
            </a:prstGeom>
          </p:spPr>
          <p:txBody>
            <a:bodyPr vert="horz" wrap="none" lIns="0" tIns="0" rIns="0" bIns="0" rtlCol="0" anchor="ctr" anchorCtr="0">
              <a:normAutofit/>
            </a:bodyPr>
            <a:lstStyle/>
            <a:p>
              <a:pPr algn="ctr"/>
              <a:r>
                <a:rPr lang="nl-NL" dirty="0"/>
                <a:t>VERVOERSENQUÊTE</a:t>
              </a:r>
            </a:p>
          </p:txBody>
        </p:sp>
      </p:grpSp>
      <p:grpSp>
        <p:nvGrpSpPr>
          <p:cNvPr id="20" name="Group 19"/>
          <p:cNvGrpSpPr/>
          <p:nvPr/>
        </p:nvGrpSpPr>
        <p:grpSpPr>
          <a:xfrm>
            <a:off x="3733801" y="4453937"/>
            <a:ext cx="2608526" cy="1869923"/>
            <a:chOff x="3733800" y="4124156"/>
            <a:chExt cx="3395235" cy="2433876"/>
          </a:xfrm>
        </p:grpSpPr>
        <p:pic>
          <p:nvPicPr>
            <p:cNvPr id="4" name="Afbeelding 3">
              <a:extLst>
                <a:ext uri="{FF2B5EF4-FFF2-40B4-BE49-F238E27FC236}">
                  <a16:creationId xmlns:a16="http://schemas.microsoft.com/office/drawing/2014/main" id="{992F1555-130F-4EAA-A83C-E947A2608C24}"/>
                </a:ext>
              </a:extLst>
            </p:cNvPr>
            <p:cNvPicPr>
              <a:picLocks noChangeAspect="1"/>
            </p:cNvPicPr>
            <p:nvPr/>
          </p:nvPicPr>
          <p:blipFill rotWithShape="1">
            <a:blip r:embed="rId5">
              <a:clrChange>
                <a:clrFrom>
                  <a:srgbClr val="B1E3EA"/>
                </a:clrFrom>
                <a:clrTo>
                  <a:srgbClr val="B1E3EA">
                    <a:alpha val="0"/>
                  </a:srgbClr>
                </a:clrTo>
              </a:clrChange>
            </a:blip>
            <a:srcRect l="16269" t="13381"/>
            <a:stretch/>
          </p:blipFill>
          <p:spPr>
            <a:xfrm>
              <a:off x="3733800" y="4124156"/>
              <a:ext cx="3395235" cy="1766709"/>
            </a:xfrm>
            <a:prstGeom prst="rect">
              <a:avLst/>
            </a:prstGeom>
          </p:spPr>
        </p:pic>
        <p:sp>
          <p:nvSpPr>
            <p:cNvPr id="12" name="Tekstvak 12">
              <a:extLst>
                <a:ext uri="{FF2B5EF4-FFF2-40B4-BE49-F238E27FC236}">
                  <a16:creationId xmlns:a16="http://schemas.microsoft.com/office/drawing/2014/main" id="{F8DCE4A6-0148-49ED-A6E4-4AC39A133C84}"/>
                </a:ext>
              </a:extLst>
            </p:cNvPr>
            <p:cNvSpPr txBox="1"/>
            <p:nvPr/>
          </p:nvSpPr>
          <p:spPr>
            <a:xfrm>
              <a:off x="4974217" y="5643632"/>
              <a:ext cx="914400" cy="914400"/>
            </a:xfrm>
            <a:prstGeom prst="rect">
              <a:avLst/>
            </a:prstGeom>
          </p:spPr>
          <p:txBody>
            <a:bodyPr vert="horz" wrap="none" lIns="0" tIns="0" rIns="0" bIns="0" rtlCol="0" anchor="ctr" anchorCtr="0">
              <a:normAutofit/>
            </a:bodyPr>
            <a:lstStyle/>
            <a:p>
              <a:pPr algn="ctr"/>
              <a:r>
                <a:rPr lang="nl-NL" dirty="0"/>
                <a:t>ANALYSE PARKEERGELEGENHEDEN</a:t>
              </a:r>
            </a:p>
          </p:txBody>
        </p:sp>
      </p:grpSp>
      <p:grpSp>
        <p:nvGrpSpPr>
          <p:cNvPr id="18" name="Group 17"/>
          <p:cNvGrpSpPr/>
          <p:nvPr/>
        </p:nvGrpSpPr>
        <p:grpSpPr>
          <a:xfrm>
            <a:off x="7975599" y="2749563"/>
            <a:ext cx="2646327" cy="1796982"/>
            <a:chOff x="7975599" y="1928387"/>
            <a:chExt cx="3444437" cy="2338937"/>
          </a:xfrm>
        </p:grpSpPr>
        <p:grpSp>
          <p:nvGrpSpPr>
            <p:cNvPr id="13" name="Groep 19">
              <a:extLst>
                <a:ext uri="{FF2B5EF4-FFF2-40B4-BE49-F238E27FC236}">
                  <a16:creationId xmlns:a16="http://schemas.microsoft.com/office/drawing/2014/main" id="{9DF28F1A-B063-4FAF-BD52-D7992D0205FE}"/>
                </a:ext>
              </a:extLst>
            </p:cNvPr>
            <p:cNvGrpSpPr/>
            <p:nvPr/>
          </p:nvGrpSpPr>
          <p:grpSpPr>
            <a:xfrm>
              <a:off x="7975599" y="1928387"/>
              <a:ext cx="3444437" cy="2045103"/>
              <a:chOff x="7975599" y="1814087"/>
              <a:chExt cx="3444437" cy="2045103"/>
            </a:xfrm>
          </p:grpSpPr>
          <p:pic>
            <p:nvPicPr>
              <p:cNvPr id="14" name="Picture 2" descr="1,766 Kenteken Vectoren, Illustraties en Clipart - 123RF">
                <a:extLst>
                  <a:ext uri="{FF2B5EF4-FFF2-40B4-BE49-F238E27FC236}">
                    <a16:creationId xmlns:a16="http://schemas.microsoft.com/office/drawing/2014/main" id="{9932B912-4897-456C-9F00-6876631858F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30271">
                <a:off x="8203432" y="1814087"/>
                <a:ext cx="3216604" cy="16083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1,766 Kenteken Vectoren, Illustraties en Clipart - 123RF">
                <a:extLst>
                  <a:ext uri="{FF2B5EF4-FFF2-40B4-BE49-F238E27FC236}">
                    <a16:creationId xmlns:a16="http://schemas.microsoft.com/office/drawing/2014/main" id="{B7C1B6CA-550A-4912-935E-B0D9618ADFE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75247">
                <a:off x="8077981" y="2003951"/>
                <a:ext cx="3216604" cy="16083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1,766 Kenteken Vectoren, Illustraties en Clipart - 123RF">
                <a:extLst>
                  <a:ext uri="{FF2B5EF4-FFF2-40B4-BE49-F238E27FC236}">
                    <a16:creationId xmlns:a16="http://schemas.microsoft.com/office/drawing/2014/main" id="{B2F3701F-071A-4B7F-A6EC-5436DE567D7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5599" y="2250888"/>
                <a:ext cx="3216604" cy="160830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kstvak 23">
              <a:extLst>
                <a:ext uri="{FF2B5EF4-FFF2-40B4-BE49-F238E27FC236}">
                  <a16:creationId xmlns:a16="http://schemas.microsoft.com/office/drawing/2014/main" id="{023667E2-1A2F-4EF4-B81D-F6A286F6CB9B}"/>
                </a:ext>
              </a:extLst>
            </p:cNvPr>
            <p:cNvSpPr txBox="1"/>
            <p:nvPr/>
          </p:nvSpPr>
          <p:spPr>
            <a:xfrm>
              <a:off x="9240617" y="3352924"/>
              <a:ext cx="914400" cy="914400"/>
            </a:xfrm>
            <a:prstGeom prst="rect">
              <a:avLst/>
            </a:prstGeom>
          </p:spPr>
          <p:txBody>
            <a:bodyPr vert="horz" wrap="none" lIns="0" tIns="0" rIns="0" bIns="0" rtlCol="0" anchor="ctr" anchorCtr="0">
              <a:normAutofit/>
            </a:bodyPr>
            <a:lstStyle/>
            <a:p>
              <a:pPr algn="ctr"/>
              <a:r>
                <a:rPr lang="nl-NL" dirty="0"/>
                <a:t>KENTEKENREGISTRATIE</a:t>
              </a:r>
            </a:p>
          </p:txBody>
        </p:sp>
      </p:grpSp>
    </p:spTree>
    <p:extLst>
      <p:ext uri="{BB962C8B-B14F-4D97-AF65-F5344CB8AC3E}">
        <p14:creationId xmlns:p14="http://schemas.microsoft.com/office/powerpoint/2010/main" val="276450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a:extLst>
              <a:ext uri="{FF2B5EF4-FFF2-40B4-BE49-F238E27FC236}">
                <a16:creationId xmlns:a16="http://schemas.microsoft.com/office/drawing/2014/main" id="{B5B5DE26-0598-490C-B202-BF0A659C8A81}"/>
              </a:ext>
            </a:extLst>
          </p:cNvPr>
          <p:cNvGrpSpPr/>
          <p:nvPr/>
        </p:nvGrpSpPr>
        <p:grpSpPr>
          <a:xfrm>
            <a:off x="833065" y="2835012"/>
            <a:ext cx="1598149" cy="2550915"/>
            <a:chOff x="3781198" y="1704794"/>
            <a:chExt cx="1598149" cy="2550915"/>
          </a:xfrm>
        </p:grpSpPr>
        <p:grpSp>
          <p:nvGrpSpPr>
            <p:cNvPr id="22" name="Groep 21">
              <a:extLst>
                <a:ext uri="{FF2B5EF4-FFF2-40B4-BE49-F238E27FC236}">
                  <a16:creationId xmlns:a16="http://schemas.microsoft.com/office/drawing/2014/main" id="{F7DDA071-356B-4D8C-A51D-CD7A0515E4DD}"/>
                </a:ext>
              </a:extLst>
            </p:cNvPr>
            <p:cNvGrpSpPr/>
            <p:nvPr/>
          </p:nvGrpSpPr>
          <p:grpSpPr>
            <a:xfrm>
              <a:off x="3781198" y="1704794"/>
              <a:ext cx="1598149" cy="1584634"/>
              <a:chOff x="9008735" y="4212842"/>
              <a:chExt cx="1598149" cy="1584634"/>
            </a:xfrm>
          </p:grpSpPr>
          <p:pic>
            <p:nvPicPr>
              <p:cNvPr id="24" name="Afbeelding 23">
                <a:extLst>
                  <a:ext uri="{FF2B5EF4-FFF2-40B4-BE49-F238E27FC236}">
                    <a16:creationId xmlns:a16="http://schemas.microsoft.com/office/drawing/2014/main" id="{CB9472E6-D962-434B-B3FE-C4D454EB3885}"/>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9008735" y="4212842"/>
                <a:ext cx="1598149" cy="1584634"/>
              </a:xfrm>
              <a:prstGeom prst="rect">
                <a:avLst/>
              </a:prstGeom>
            </p:spPr>
          </p:pic>
          <p:pic>
            <p:nvPicPr>
              <p:cNvPr id="25" name="Afbeelding 24">
                <a:extLst>
                  <a:ext uri="{FF2B5EF4-FFF2-40B4-BE49-F238E27FC236}">
                    <a16:creationId xmlns:a16="http://schemas.microsoft.com/office/drawing/2014/main" id="{ECF90F08-7050-4C2D-AF8B-FFF08D40E856}"/>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9506952" y="4713203"/>
                <a:ext cx="601714" cy="622629"/>
              </a:xfrm>
              <a:prstGeom prst="rect">
                <a:avLst/>
              </a:prstGeom>
            </p:spPr>
          </p:pic>
        </p:grpSp>
        <p:sp>
          <p:nvSpPr>
            <p:cNvPr id="23" name="Tekstvak 22">
              <a:extLst>
                <a:ext uri="{FF2B5EF4-FFF2-40B4-BE49-F238E27FC236}">
                  <a16:creationId xmlns:a16="http://schemas.microsoft.com/office/drawing/2014/main" id="{1FEF5354-4D8D-4FAB-998A-9D02F9C69A29}"/>
                </a:ext>
              </a:extLst>
            </p:cNvPr>
            <p:cNvSpPr txBox="1"/>
            <p:nvPr/>
          </p:nvSpPr>
          <p:spPr>
            <a:xfrm>
              <a:off x="4123072" y="3341309"/>
              <a:ext cx="914400" cy="914400"/>
            </a:xfrm>
            <a:prstGeom prst="rect">
              <a:avLst/>
            </a:prstGeom>
          </p:spPr>
          <p:txBody>
            <a:bodyPr vert="horz" wrap="none" lIns="0" tIns="0" rIns="0" bIns="0" rtlCol="0" anchor="ctr" anchorCtr="0">
              <a:normAutofit/>
            </a:bodyPr>
            <a:lstStyle/>
            <a:p>
              <a:pPr algn="ctr"/>
              <a:r>
                <a:rPr lang="nl-NL" sz="2400" b="1" dirty="0">
                  <a:solidFill>
                    <a:srgbClr val="BDE9E7"/>
                  </a:solidFill>
                </a:rPr>
                <a:t>ZAKELIJK </a:t>
              </a:r>
            </a:p>
            <a:p>
              <a:pPr algn="ctr"/>
              <a:r>
                <a:rPr lang="nl-NL" sz="2400" b="1" dirty="0">
                  <a:solidFill>
                    <a:srgbClr val="BDE9E7"/>
                  </a:solidFill>
                </a:rPr>
                <a:t>VERKEER</a:t>
              </a:r>
            </a:p>
          </p:txBody>
        </p:sp>
      </p:grpSp>
      <p:sp>
        <p:nvSpPr>
          <p:cNvPr id="2" name="Title 1"/>
          <p:cNvSpPr>
            <a:spLocks noGrp="1"/>
          </p:cNvSpPr>
          <p:nvPr>
            <p:ph type="title"/>
          </p:nvPr>
        </p:nvSpPr>
        <p:spPr/>
        <p:txBody>
          <a:bodyPr/>
          <a:lstStyle/>
          <a:p>
            <a:r>
              <a:rPr lang="nl-NL" dirty="0"/>
              <a:t>Nulmeting</a:t>
            </a:r>
            <a:endParaRPr lang="en-US" dirty="0"/>
          </a:p>
        </p:txBody>
      </p:sp>
      <p:sp>
        <p:nvSpPr>
          <p:cNvPr id="3" name="Content Placeholder 2"/>
          <p:cNvSpPr>
            <a:spLocks noGrp="1"/>
          </p:cNvSpPr>
          <p:nvPr>
            <p:ph idx="1"/>
          </p:nvPr>
        </p:nvSpPr>
        <p:spPr/>
        <p:txBody>
          <a:bodyPr/>
          <a:lstStyle/>
          <a:p>
            <a:pPr marL="0" indent="0">
              <a:buNone/>
            </a:pPr>
            <a:r>
              <a:rPr lang="en-US" dirty="0" err="1"/>
              <a:t>Inventariseer</a:t>
            </a:r>
            <a:r>
              <a:rPr lang="en-US" dirty="0"/>
              <a:t> </a:t>
            </a:r>
            <a:r>
              <a:rPr lang="en-US" dirty="0" err="1"/>
              <a:t>vervoerskilometers</a:t>
            </a:r>
            <a:r>
              <a:rPr lang="en-US" dirty="0"/>
              <a:t> &amp; -impact</a:t>
            </a:r>
          </a:p>
        </p:txBody>
      </p:sp>
      <p:sp>
        <p:nvSpPr>
          <p:cNvPr id="11" name="Tekstvak 11">
            <a:extLst>
              <a:ext uri="{FF2B5EF4-FFF2-40B4-BE49-F238E27FC236}">
                <a16:creationId xmlns:a16="http://schemas.microsoft.com/office/drawing/2014/main" id="{233669FA-7400-4D45-AD54-B7B66B572295}"/>
              </a:ext>
            </a:extLst>
          </p:cNvPr>
          <p:cNvSpPr txBox="1"/>
          <p:nvPr/>
        </p:nvSpPr>
        <p:spPr>
          <a:xfrm>
            <a:off x="4938594" y="3844020"/>
            <a:ext cx="702524" cy="702525"/>
          </a:xfrm>
          <a:prstGeom prst="rect">
            <a:avLst/>
          </a:prstGeom>
        </p:spPr>
        <p:txBody>
          <a:bodyPr vert="horz" wrap="none" lIns="0" tIns="0" rIns="0" bIns="0" rtlCol="0" anchor="ctr" anchorCtr="0">
            <a:normAutofit/>
          </a:bodyPr>
          <a:lstStyle/>
          <a:p>
            <a:pPr algn="ctr"/>
            <a:r>
              <a:rPr lang="nl-NL" dirty="0"/>
              <a:t>DECLARATIES</a:t>
            </a:r>
          </a:p>
        </p:txBody>
      </p:sp>
      <p:sp>
        <p:nvSpPr>
          <p:cNvPr id="12" name="Tekstvak 12">
            <a:extLst>
              <a:ext uri="{FF2B5EF4-FFF2-40B4-BE49-F238E27FC236}">
                <a16:creationId xmlns:a16="http://schemas.microsoft.com/office/drawing/2014/main" id="{F8DCE4A6-0148-49ED-A6E4-4AC39A133C84}"/>
              </a:ext>
            </a:extLst>
          </p:cNvPr>
          <p:cNvSpPr txBox="1"/>
          <p:nvPr/>
        </p:nvSpPr>
        <p:spPr>
          <a:xfrm>
            <a:off x="4686801" y="5621335"/>
            <a:ext cx="702525" cy="702525"/>
          </a:xfrm>
          <a:prstGeom prst="rect">
            <a:avLst/>
          </a:prstGeom>
        </p:spPr>
        <p:txBody>
          <a:bodyPr vert="horz" wrap="none" lIns="0" tIns="0" rIns="0" bIns="0" rtlCol="0" anchor="ctr" anchorCtr="0">
            <a:normAutofit/>
          </a:bodyPr>
          <a:lstStyle/>
          <a:p>
            <a:pPr algn="ctr"/>
            <a:r>
              <a:rPr lang="nl-NL" dirty="0"/>
              <a:t>GEGEVENS VAN LEASEBEDRIJVEN</a:t>
            </a:r>
          </a:p>
        </p:txBody>
      </p:sp>
      <p:sp>
        <p:nvSpPr>
          <p:cNvPr id="17" name="Tekstvak 23">
            <a:extLst>
              <a:ext uri="{FF2B5EF4-FFF2-40B4-BE49-F238E27FC236}">
                <a16:creationId xmlns:a16="http://schemas.microsoft.com/office/drawing/2014/main" id="{023667E2-1A2F-4EF4-B81D-F6A286F6CB9B}"/>
              </a:ext>
            </a:extLst>
          </p:cNvPr>
          <p:cNvSpPr txBox="1"/>
          <p:nvPr/>
        </p:nvSpPr>
        <p:spPr>
          <a:xfrm>
            <a:off x="8947499" y="3844021"/>
            <a:ext cx="702524" cy="702524"/>
          </a:xfrm>
          <a:prstGeom prst="rect">
            <a:avLst/>
          </a:prstGeom>
        </p:spPr>
        <p:txBody>
          <a:bodyPr vert="horz" wrap="none" lIns="0" tIns="0" rIns="0" bIns="0" rtlCol="0" anchor="ctr" anchorCtr="0">
            <a:normAutofit/>
          </a:bodyPr>
          <a:lstStyle/>
          <a:p>
            <a:pPr algn="ctr"/>
            <a:r>
              <a:rPr lang="nl-NL" dirty="0"/>
              <a:t>GEGEVENS VAN TANKPASSEN</a:t>
            </a:r>
          </a:p>
        </p:txBody>
      </p:sp>
      <p:pic>
        <p:nvPicPr>
          <p:cNvPr id="26" name="Picture 6" descr="Fuel Card High Res Stock Images | Shutterstock">
            <a:extLst>
              <a:ext uri="{FF2B5EF4-FFF2-40B4-BE49-F238E27FC236}">
                <a16:creationId xmlns:a16="http://schemas.microsoft.com/office/drawing/2014/main" id="{B58B6EE2-D742-4FEC-9A47-8917896AEC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9" b="7753"/>
          <a:stretch/>
        </p:blipFill>
        <p:spPr bwMode="auto">
          <a:xfrm>
            <a:off x="8271234" y="2651100"/>
            <a:ext cx="2055054" cy="13685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175 Car Lease Illustrations &amp;amp; Clip Art - iStock">
            <a:extLst>
              <a:ext uri="{FF2B5EF4-FFF2-40B4-BE49-F238E27FC236}">
                <a16:creationId xmlns:a16="http://schemas.microsoft.com/office/drawing/2014/main" id="{F2D3E93D-B80E-46C7-A16B-E14559A47219}"/>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248" t="20342" r="2802" b="20319"/>
          <a:stretch/>
        </p:blipFill>
        <p:spPr bwMode="auto">
          <a:xfrm>
            <a:off x="3876105" y="4452523"/>
            <a:ext cx="2323915" cy="1483570"/>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27">
            <a:extLst>
              <a:ext uri="{FF2B5EF4-FFF2-40B4-BE49-F238E27FC236}">
                <a16:creationId xmlns:a16="http://schemas.microsoft.com/office/drawing/2014/main" id="{9698648E-E4DC-47F6-B9C5-FF172FEE939D}"/>
              </a:ext>
            </a:extLst>
          </p:cNvPr>
          <p:cNvPicPr>
            <a:picLocks noChangeAspect="1"/>
          </p:cNvPicPr>
          <p:nvPr/>
        </p:nvPicPr>
        <p:blipFill rotWithShape="1">
          <a:blip r:embed="rId6"/>
          <a:srcRect l="4174"/>
          <a:stretch/>
        </p:blipFill>
        <p:spPr>
          <a:xfrm>
            <a:off x="4826000" y="2500072"/>
            <a:ext cx="969961" cy="1483569"/>
          </a:xfrm>
          <a:prstGeom prst="rect">
            <a:avLst/>
          </a:prstGeom>
        </p:spPr>
      </p:pic>
    </p:spTree>
    <p:extLst>
      <p:ext uri="{BB962C8B-B14F-4D97-AF65-F5344CB8AC3E}">
        <p14:creationId xmlns:p14="http://schemas.microsoft.com/office/powerpoint/2010/main" val="4007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Nulmeting - Voorbeelden</a:t>
            </a:r>
            <a:endParaRPr lang="en-US" dirty="0"/>
          </a:p>
        </p:txBody>
      </p:sp>
      <p:pic>
        <p:nvPicPr>
          <p:cNvPr id="4" name="Afbeelding 3">
            <a:extLst>
              <a:ext uri="{FF2B5EF4-FFF2-40B4-BE49-F238E27FC236}">
                <a16:creationId xmlns:a16="http://schemas.microsoft.com/office/drawing/2014/main" id="{1EBB8C5A-CE9A-4D21-8FC6-7DD844849489}"/>
              </a:ext>
            </a:extLst>
          </p:cNvPr>
          <p:cNvPicPr>
            <a:picLocks noChangeAspect="1"/>
          </p:cNvPicPr>
          <p:nvPr/>
        </p:nvPicPr>
        <p:blipFill>
          <a:blip r:embed="rId2"/>
          <a:stretch>
            <a:fillRect/>
          </a:stretch>
        </p:blipFill>
        <p:spPr>
          <a:xfrm>
            <a:off x="838200" y="1825625"/>
            <a:ext cx="4005943" cy="1959157"/>
          </a:xfrm>
          <a:prstGeom prst="rect">
            <a:avLst/>
          </a:prstGeom>
        </p:spPr>
      </p:pic>
      <p:sp>
        <p:nvSpPr>
          <p:cNvPr id="6" name="Tekstvak 11">
            <a:extLst>
              <a:ext uri="{FF2B5EF4-FFF2-40B4-BE49-F238E27FC236}">
                <a16:creationId xmlns:a16="http://schemas.microsoft.com/office/drawing/2014/main" id="{D01CA962-5132-4A5A-AF2D-67E1DAEF87B0}"/>
              </a:ext>
            </a:extLst>
          </p:cNvPr>
          <p:cNvSpPr txBox="1"/>
          <p:nvPr/>
        </p:nvSpPr>
        <p:spPr>
          <a:xfrm>
            <a:off x="2692454" y="3515066"/>
            <a:ext cx="700206" cy="702525"/>
          </a:xfrm>
          <a:prstGeom prst="rect">
            <a:avLst/>
          </a:prstGeom>
        </p:spPr>
        <p:txBody>
          <a:bodyPr vert="horz" wrap="none" lIns="0" tIns="0" rIns="0" bIns="0" rtlCol="0" anchor="ctr" anchorCtr="0">
            <a:normAutofit/>
          </a:bodyPr>
          <a:lstStyle/>
          <a:p>
            <a:pPr algn="ctr"/>
            <a:r>
              <a:rPr lang="nl-NL" dirty="0"/>
              <a:t>VERVOERSENQUÊTE, AMARANT</a:t>
            </a:r>
          </a:p>
        </p:txBody>
      </p:sp>
      <p:pic>
        <p:nvPicPr>
          <p:cNvPr id="7" name="Afbeelding 6">
            <a:extLst>
              <a:ext uri="{FF2B5EF4-FFF2-40B4-BE49-F238E27FC236}">
                <a16:creationId xmlns:a16="http://schemas.microsoft.com/office/drawing/2014/main" id="{88BB2DC0-79B8-430D-9000-DC9F939D2EB0}"/>
              </a:ext>
            </a:extLst>
          </p:cNvPr>
          <p:cNvPicPr>
            <a:picLocks noChangeAspect="1"/>
          </p:cNvPicPr>
          <p:nvPr/>
        </p:nvPicPr>
        <p:blipFill rotWithShape="1">
          <a:blip r:embed="rId3"/>
          <a:srcRect t="9600" b="15194"/>
          <a:stretch/>
        </p:blipFill>
        <p:spPr>
          <a:xfrm>
            <a:off x="5456464" y="2056434"/>
            <a:ext cx="3731079" cy="1530101"/>
          </a:xfrm>
          <a:prstGeom prst="rect">
            <a:avLst/>
          </a:prstGeom>
        </p:spPr>
      </p:pic>
      <p:sp>
        <p:nvSpPr>
          <p:cNvPr id="9" name="Tekstvak 11">
            <a:extLst>
              <a:ext uri="{FF2B5EF4-FFF2-40B4-BE49-F238E27FC236}">
                <a16:creationId xmlns:a16="http://schemas.microsoft.com/office/drawing/2014/main" id="{1B6F1A88-9931-49C0-809E-B13603F1694A}"/>
              </a:ext>
            </a:extLst>
          </p:cNvPr>
          <p:cNvSpPr txBox="1"/>
          <p:nvPr/>
        </p:nvSpPr>
        <p:spPr>
          <a:xfrm>
            <a:off x="7310718" y="3515066"/>
            <a:ext cx="700206" cy="702525"/>
          </a:xfrm>
          <a:prstGeom prst="rect">
            <a:avLst/>
          </a:prstGeom>
        </p:spPr>
        <p:txBody>
          <a:bodyPr vert="horz" wrap="none" lIns="0" tIns="0" rIns="0" bIns="0" rtlCol="0" anchor="ctr" anchorCtr="0">
            <a:normAutofit/>
          </a:bodyPr>
          <a:lstStyle/>
          <a:p>
            <a:pPr algn="ctr"/>
            <a:r>
              <a:rPr lang="nl-NL" dirty="0"/>
              <a:t>VERVOERSKILOMETERS BENCHMARK, CARE &amp; CURE</a:t>
            </a:r>
          </a:p>
        </p:txBody>
      </p:sp>
      <p:pic>
        <p:nvPicPr>
          <p:cNvPr id="11" name="Afbeelding 10">
            <a:extLst>
              <a:ext uri="{FF2B5EF4-FFF2-40B4-BE49-F238E27FC236}">
                <a16:creationId xmlns:a16="http://schemas.microsoft.com/office/drawing/2014/main" id="{CC904A36-A821-48A1-8A26-E2E17BCEDD98}"/>
              </a:ext>
            </a:extLst>
          </p:cNvPr>
          <p:cNvPicPr>
            <a:picLocks noChangeAspect="1"/>
          </p:cNvPicPr>
          <p:nvPr/>
        </p:nvPicPr>
        <p:blipFill>
          <a:blip r:embed="rId4"/>
          <a:stretch>
            <a:fillRect/>
          </a:stretch>
        </p:blipFill>
        <p:spPr>
          <a:xfrm>
            <a:off x="1284995" y="4001294"/>
            <a:ext cx="3194957" cy="1687057"/>
          </a:xfrm>
          <a:prstGeom prst="rect">
            <a:avLst/>
          </a:prstGeom>
        </p:spPr>
      </p:pic>
      <p:sp>
        <p:nvSpPr>
          <p:cNvPr id="13" name="Tekstvak 11">
            <a:extLst>
              <a:ext uri="{FF2B5EF4-FFF2-40B4-BE49-F238E27FC236}">
                <a16:creationId xmlns:a16="http://schemas.microsoft.com/office/drawing/2014/main" id="{EF04BE46-A3C9-4521-89A1-E3D305F1FF4A}"/>
              </a:ext>
            </a:extLst>
          </p:cNvPr>
          <p:cNvSpPr txBox="1"/>
          <p:nvPr/>
        </p:nvSpPr>
        <p:spPr>
          <a:xfrm>
            <a:off x="2692454" y="5474223"/>
            <a:ext cx="700206" cy="702525"/>
          </a:xfrm>
          <a:prstGeom prst="rect">
            <a:avLst/>
          </a:prstGeom>
        </p:spPr>
        <p:txBody>
          <a:bodyPr vert="horz" wrap="none" lIns="0" tIns="0" rIns="0" bIns="0" rtlCol="0" anchor="ctr" anchorCtr="0">
            <a:normAutofit/>
          </a:bodyPr>
          <a:lstStyle/>
          <a:p>
            <a:pPr algn="ctr"/>
            <a:r>
              <a:rPr lang="nl-NL" dirty="0"/>
              <a:t>QUICK-SCAN POSTCODE-ANALYSE, YULIUS</a:t>
            </a:r>
          </a:p>
        </p:txBody>
      </p:sp>
    </p:spTree>
    <p:extLst>
      <p:ext uri="{BB962C8B-B14F-4D97-AF65-F5344CB8AC3E}">
        <p14:creationId xmlns:p14="http://schemas.microsoft.com/office/powerpoint/2010/main" val="215659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jdelijke aanduiding voor inhoud 40">
            <a:extLst>
              <a:ext uri="{FF2B5EF4-FFF2-40B4-BE49-F238E27FC236}">
                <a16:creationId xmlns:a16="http://schemas.microsoft.com/office/drawing/2014/main" id="{3A6AFF65-DE41-4D08-BAA9-0CA02EA512EE}"/>
              </a:ext>
            </a:extLst>
          </p:cNvPr>
          <p:cNvSpPr>
            <a:spLocks noGrp="1"/>
          </p:cNvSpPr>
          <p:nvPr>
            <p:ph idx="1"/>
          </p:nvPr>
        </p:nvSpPr>
        <p:spPr>
          <a:xfrm>
            <a:off x="838200" y="1568637"/>
            <a:ext cx="10515600" cy="4608326"/>
          </a:xfrm>
        </p:spPr>
        <p:txBody>
          <a:bodyPr/>
          <a:lstStyle/>
          <a:p>
            <a:endParaRPr lang="nl-NL" dirty="0"/>
          </a:p>
        </p:txBody>
      </p:sp>
      <p:sp>
        <p:nvSpPr>
          <p:cNvPr id="2" name="Titel 1">
            <a:extLst>
              <a:ext uri="{FF2B5EF4-FFF2-40B4-BE49-F238E27FC236}">
                <a16:creationId xmlns:a16="http://schemas.microsoft.com/office/drawing/2014/main" id="{6664F4EA-2658-4A28-9BBB-FE7CF20C5740}"/>
              </a:ext>
            </a:extLst>
          </p:cNvPr>
          <p:cNvSpPr>
            <a:spLocks noGrp="1"/>
          </p:cNvSpPr>
          <p:nvPr>
            <p:ph type="title"/>
          </p:nvPr>
        </p:nvSpPr>
        <p:spPr/>
        <p:txBody>
          <a:bodyPr/>
          <a:lstStyle/>
          <a:p>
            <a:r>
              <a:rPr lang="nl-NL" dirty="0"/>
              <a:t>Uitgelicht: Aanpak duurzame mobiliteit</a:t>
            </a:r>
          </a:p>
        </p:txBody>
      </p:sp>
      <p:grpSp>
        <p:nvGrpSpPr>
          <p:cNvPr id="38" name="Groep 37">
            <a:extLst>
              <a:ext uri="{FF2B5EF4-FFF2-40B4-BE49-F238E27FC236}">
                <a16:creationId xmlns:a16="http://schemas.microsoft.com/office/drawing/2014/main" id="{555603DC-7C91-44E8-8438-DB0ABB234A58}"/>
              </a:ext>
            </a:extLst>
          </p:cNvPr>
          <p:cNvGrpSpPr/>
          <p:nvPr/>
        </p:nvGrpSpPr>
        <p:grpSpPr>
          <a:xfrm>
            <a:off x="3464195" y="1557751"/>
            <a:ext cx="5049162" cy="914400"/>
            <a:chOff x="3061428" y="1775460"/>
            <a:chExt cx="5049162" cy="914400"/>
          </a:xfrm>
        </p:grpSpPr>
        <p:sp>
          <p:nvSpPr>
            <p:cNvPr id="40" name="Rechthoek 39">
              <a:extLst>
                <a:ext uri="{FF2B5EF4-FFF2-40B4-BE49-F238E27FC236}">
                  <a16:creationId xmlns:a16="http://schemas.microsoft.com/office/drawing/2014/main" id="{FE3363F1-FBA1-4CA7-A897-97EFF3975711}"/>
                </a:ext>
              </a:extLst>
            </p:cNvPr>
            <p:cNvSpPr/>
            <p:nvPr/>
          </p:nvSpPr>
          <p:spPr>
            <a:xfrm>
              <a:off x="3061428" y="1818639"/>
              <a:ext cx="3502660" cy="828042"/>
            </a:xfrm>
            <a:prstGeom prst="rect">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4" name="Groep 43">
              <a:extLst>
                <a:ext uri="{FF2B5EF4-FFF2-40B4-BE49-F238E27FC236}">
                  <a16:creationId xmlns:a16="http://schemas.microsoft.com/office/drawing/2014/main" id="{C77DCB98-7DE0-4606-AD3A-15E8BE4CE9C8}"/>
                </a:ext>
              </a:extLst>
            </p:cNvPr>
            <p:cNvGrpSpPr/>
            <p:nvPr/>
          </p:nvGrpSpPr>
          <p:grpSpPr>
            <a:xfrm>
              <a:off x="6145439" y="1818639"/>
              <a:ext cx="849516" cy="828042"/>
              <a:chOff x="5829617" y="2027555"/>
              <a:chExt cx="523875" cy="510632"/>
            </a:xfrm>
          </p:grpSpPr>
          <p:sp>
            <p:nvSpPr>
              <p:cNvPr id="46" name="Ovaal 45">
                <a:extLst>
                  <a:ext uri="{FF2B5EF4-FFF2-40B4-BE49-F238E27FC236}">
                    <a16:creationId xmlns:a16="http://schemas.microsoft.com/office/drawing/2014/main" id="{D66EAB8B-FEE7-47F5-93F6-F0D119F44822}"/>
                  </a:ext>
                </a:extLst>
              </p:cNvPr>
              <p:cNvSpPr/>
              <p:nvPr/>
            </p:nvSpPr>
            <p:spPr>
              <a:xfrm>
                <a:off x="5829617" y="2027555"/>
                <a:ext cx="523875" cy="510632"/>
              </a:xfrm>
              <a:prstGeom prst="ellipse">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47" name="Afbeelding 46">
                <a:extLst>
                  <a:ext uri="{FF2B5EF4-FFF2-40B4-BE49-F238E27FC236}">
                    <a16:creationId xmlns:a16="http://schemas.microsoft.com/office/drawing/2014/main" id="{115C4D2D-D801-4881-9BAA-6B68DD943FED}"/>
                  </a:ext>
                </a:extLst>
              </p:cNvPr>
              <p:cNvPicPr/>
              <p:nvPr/>
            </p:nvPicPr>
            <p:blipFill rotWithShape="1">
              <a:blip r:embed="rId3" cstate="print">
                <a:extLst>
                  <a:ext uri="{28A0092B-C50C-407E-A947-70E740481C1C}">
                    <a14:useLocalDpi xmlns:a14="http://schemas.microsoft.com/office/drawing/2010/main" val="0"/>
                  </a:ext>
                </a:extLst>
              </a:blip>
              <a:srcRect r="1992" b="19137"/>
              <a:stretch/>
            </p:blipFill>
            <p:spPr bwMode="auto">
              <a:xfrm>
                <a:off x="5872797" y="2105024"/>
                <a:ext cx="431165" cy="363347"/>
              </a:xfrm>
              <a:prstGeom prst="rect">
                <a:avLst/>
              </a:prstGeom>
              <a:noFill/>
              <a:ln>
                <a:noFill/>
              </a:ln>
              <a:extLst>
                <a:ext uri="{53640926-AAD7-44D8-BBD7-CCE9431645EC}">
                  <a14:shadowObscured xmlns:a14="http://schemas.microsoft.com/office/drawing/2010/main"/>
                </a:ext>
              </a:extLst>
            </p:spPr>
          </p:pic>
        </p:grpSp>
        <p:sp>
          <p:nvSpPr>
            <p:cNvPr id="45" name="Tekstvak 44">
              <a:extLst>
                <a:ext uri="{FF2B5EF4-FFF2-40B4-BE49-F238E27FC236}">
                  <a16:creationId xmlns:a16="http://schemas.microsoft.com/office/drawing/2014/main" id="{143E07B2-F22C-4694-B486-ECBFC85BFE3A}"/>
                </a:ext>
              </a:extLst>
            </p:cNvPr>
            <p:cNvSpPr txBox="1"/>
            <p:nvPr/>
          </p:nvSpPr>
          <p:spPr>
            <a:xfrm>
              <a:off x="7196190" y="1775460"/>
              <a:ext cx="914400" cy="914400"/>
            </a:xfrm>
            <a:prstGeom prst="rect">
              <a:avLst/>
            </a:prstGeom>
          </p:spPr>
          <p:txBody>
            <a:bodyPr vert="horz" wrap="none" lIns="0" tIns="0" rIns="0" bIns="0" rtlCol="0" anchor="ctr" anchorCtr="0">
              <a:normAutofit/>
            </a:bodyPr>
            <a:lstStyle/>
            <a:p>
              <a:r>
                <a:rPr lang="nl-NL" sz="2800" dirty="0">
                  <a:solidFill>
                    <a:srgbClr val="BDE9E7"/>
                  </a:solidFill>
                </a:rPr>
                <a:t>Minder kilometers</a:t>
              </a:r>
            </a:p>
          </p:txBody>
        </p:sp>
      </p:grpSp>
      <p:grpSp>
        <p:nvGrpSpPr>
          <p:cNvPr id="48" name="Groep 47">
            <a:extLst>
              <a:ext uri="{FF2B5EF4-FFF2-40B4-BE49-F238E27FC236}">
                <a16:creationId xmlns:a16="http://schemas.microsoft.com/office/drawing/2014/main" id="{CBABEEAC-62FC-47D9-A3EC-C3293076B577}"/>
              </a:ext>
            </a:extLst>
          </p:cNvPr>
          <p:cNvGrpSpPr/>
          <p:nvPr/>
        </p:nvGrpSpPr>
        <p:grpSpPr>
          <a:xfrm>
            <a:off x="5410197" y="5107019"/>
            <a:ext cx="3103160" cy="914400"/>
            <a:chOff x="5007430" y="5324728"/>
            <a:chExt cx="3103160" cy="914400"/>
          </a:xfrm>
        </p:grpSpPr>
        <p:sp>
          <p:nvSpPr>
            <p:cNvPr id="49" name="Tekstvak 48">
              <a:extLst>
                <a:ext uri="{FF2B5EF4-FFF2-40B4-BE49-F238E27FC236}">
                  <a16:creationId xmlns:a16="http://schemas.microsoft.com/office/drawing/2014/main" id="{5B6CC3A9-E6B5-4E93-8FEF-878D46DB1482}"/>
                </a:ext>
              </a:extLst>
            </p:cNvPr>
            <p:cNvSpPr txBox="1"/>
            <p:nvPr/>
          </p:nvSpPr>
          <p:spPr>
            <a:xfrm>
              <a:off x="7196190" y="5324728"/>
              <a:ext cx="914400" cy="914400"/>
            </a:xfrm>
            <a:prstGeom prst="rect">
              <a:avLst/>
            </a:prstGeom>
          </p:spPr>
          <p:txBody>
            <a:bodyPr vert="horz" wrap="none" lIns="0" tIns="0" rIns="0" bIns="0" rtlCol="0" anchor="ctr" anchorCtr="0">
              <a:normAutofit/>
            </a:bodyPr>
            <a:lstStyle/>
            <a:p>
              <a:r>
                <a:rPr lang="nl-NL" sz="2800" dirty="0">
                  <a:solidFill>
                    <a:srgbClr val="BDE9E7"/>
                  </a:solidFill>
                </a:rPr>
                <a:t>Wagenpark vervangen</a:t>
              </a:r>
            </a:p>
          </p:txBody>
        </p:sp>
        <p:sp>
          <p:nvSpPr>
            <p:cNvPr id="50" name="Rechthoek 25">
              <a:extLst>
                <a:ext uri="{FF2B5EF4-FFF2-40B4-BE49-F238E27FC236}">
                  <a16:creationId xmlns:a16="http://schemas.microsoft.com/office/drawing/2014/main" id="{36638484-9196-45B3-85A3-B4DBC9D6FEA5}"/>
                </a:ext>
              </a:extLst>
            </p:cNvPr>
            <p:cNvSpPr/>
            <p:nvPr/>
          </p:nvSpPr>
          <p:spPr>
            <a:xfrm>
              <a:off x="5007430" y="5376735"/>
              <a:ext cx="1556657" cy="817281"/>
            </a:xfrm>
            <a:custGeom>
              <a:avLst/>
              <a:gdLst>
                <a:gd name="connsiteX0" fmla="*/ 0 w 1556657"/>
                <a:gd name="connsiteY0" fmla="*/ 0 h 810387"/>
                <a:gd name="connsiteX1" fmla="*/ 1556657 w 1556657"/>
                <a:gd name="connsiteY1" fmla="*/ 0 h 810387"/>
                <a:gd name="connsiteX2" fmla="*/ 1556657 w 1556657"/>
                <a:gd name="connsiteY2" fmla="*/ 810387 h 810387"/>
                <a:gd name="connsiteX3" fmla="*/ 0 w 1556657"/>
                <a:gd name="connsiteY3" fmla="*/ 810387 h 810387"/>
                <a:gd name="connsiteX4" fmla="*/ 0 w 1556657"/>
                <a:gd name="connsiteY4" fmla="*/ 0 h 810387"/>
                <a:gd name="connsiteX0" fmla="*/ 0 w 1556657"/>
                <a:gd name="connsiteY0" fmla="*/ 0 h 824901"/>
                <a:gd name="connsiteX1" fmla="*/ 1556657 w 1556657"/>
                <a:gd name="connsiteY1" fmla="*/ 0 h 824901"/>
                <a:gd name="connsiteX2" fmla="*/ 1556657 w 1556657"/>
                <a:gd name="connsiteY2" fmla="*/ 810387 h 824901"/>
                <a:gd name="connsiteX3" fmla="*/ 449943 w 1556657"/>
                <a:gd name="connsiteY3" fmla="*/ 824901 h 824901"/>
                <a:gd name="connsiteX4" fmla="*/ 0 w 1556657"/>
                <a:gd name="connsiteY4" fmla="*/ 0 h 824901"/>
                <a:gd name="connsiteX0" fmla="*/ 0 w 1556657"/>
                <a:gd name="connsiteY0" fmla="*/ 0 h 817281"/>
                <a:gd name="connsiteX1" fmla="*/ 1556657 w 1556657"/>
                <a:gd name="connsiteY1" fmla="*/ 0 h 817281"/>
                <a:gd name="connsiteX2" fmla="*/ 1556657 w 1556657"/>
                <a:gd name="connsiteY2" fmla="*/ 810387 h 817281"/>
                <a:gd name="connsiteX3" fmla="*/ 480423 w 1556657"/>
                <a:gd name="connsiteY3" fmla="*/ 817281 h 817281"/>
                <a:gd name="connsiteX4" fmla="*/ 0 w 1556657"/>
                <a:gd name="connsiteY4" fmla="*/ 0 h 81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657" h="817281">
                  <a:moveTo>
                    <a:pt x="0" y="0"/>
                  </a:moveTo>
                  <a:lnTo>
                    <a:pt x="1556657" y="0"/>
                  </a:lnTo>
                  <a:lnTo>
                    <a:pt x="1556657" y="810387"/>
                  </a:lnTo>
                  <a:lnTo>
                    <a:pt x="480423" y="817281"/>
                  </a:lnTo>
                  <a:lnTo>
                    <a:pt x="0" y="0"/>
                  </a:lnTo>
                  <a:close/>
                </a:path>
              </a:pathLst>
            </a:cu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1" name="Groep 50">
              <a:extLst>
                <a:ext uri="{FF2B5EF4-FFF2-40B4-BE49-F238E27FC236}">
                  <a16:creationId xmlns:a16="http://schemas.microsoft.com/office/drawing/2014/main" id="{60CE6631-B73E-4282-B207-9BDB14302F53}"/>
                </a:ext>
              </a:extLst>
            </p:cNvPr>
            <p:cNvGrpSpPr/>
            <p:nvPr/>
          </p:nvGrpSpPr>
          <p:grpSpPr>
            <a:xfrm>
              <a:off x="6145439" y="5376735"/>
              <a:ext cx="849516" cy="810387"/>
              <a:chOff x="5838507" y="3761105"/>
              <a:chExt cx="523875" cy="499745"/>
            </a:xfrm>
          </p:grpSpPr>
          <p:sp>
            <p:nvSpPr>
              <p:cNvPr id="52" name="Ovaal 51">
                <a:extLst>
                  <a:ext uri="{FF2B5EF4-FFF2-40B4-BE49-F238E27FC236}">
                    <a16:creationId xmlns:a16="http://schemas.microsoft.com/office/drawing/2014/main" id="{86395B4F-E761-43B0-AF85-5705C80B5B15}"/>
                  </a:ext>
                </a:extLst>
              </p:cNvPr>
              <p:cNvSpPr/>
              <p:nvPr/>
            </p:nvSpPr>
            <p:spPr>
              <a:xfrm>
                <a:off x="5838507" y="3761105"/>
                <a:ext cx="523875" cy="499745"/>
              </a:xfrm>
              <a:prstGeom prst="ellipse">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53" name="Afbeelding 52">
                <a:extLst>
                  <a:ext uri="{FF2B5EF4-FFF2-40B4-BE49-F238E27FC236}">
                    <a16:creationId xmlns:a16="http://schemas.microsoft.com/office/drawing/2014/main" id="{75F78B5B-18A9-425C-BC56-C0E7141175E4}"/>
                  </a:ext>
                </a:extLst>
              </p:cNvPr>
              <p:cNvPicPr/>
              <p:nvPr/>
            </p:nvPicPr>
            <p:blipFill rotWithShape="1">
              <a:blip r:embed="rId4" cstate="print">
                <a:extLst>
                  <a:ext uri="{28A0092B-C50C-407E-A947-70E740481C1C}">
                    <a14:useLocalDpi xmlns:a14="http://schemas.microsoft.com/office/drawing/2010/main" val="0"/>
                  </a:ext>
                </a:extLst>
              </a:blip>
              <a:srcRect l="8941" t="12465" r="2158" b="27661"/>
              <a:stretch/>
            </p:blipFill>
            <p:spPr bwMode="auto">
              <a:xfrm>
                <a:off x="5864542" y="3830320"/>
                <a:ext cx="474345" cy="319405"/>
              </a:xfrm>
              <a:prstGeom prst="rect">
                <a:avLst/>
              </a:prstGeom>
              <a:noFill/>
              <a:ln>
                <a:noFill/>
              </a:ln>
              <a:extLst>
                <a:ext uri="{53640926-AAD7-44D8-BBD7-CCE9431645EC}">
                  <a14:shadowObscured xmlns:a14="http://schemas.microsoft.com/office/drawing/2010/main"/>
                </a:ext>
              </a:extLst>
            </p:spPr>
          </p:pic>
        </p:grpSp>
      </p:grpSp>
      <p:grpSp>
        <p:nvGrpSpPr>
          <p:cNvPr id="54" name="Groep 53">
            <a:extLst>
              <a:ext uri="{FF2B5EF4-FFF2-40B4-BE49-F238E27FC236}">
                <a16:creationId xmlns:a16="http://schemas.microsoft.com/office/drawing/2014/main" id="{3A0ABA7C-257B-4719-96B3-E396BC3BF94B}"/>
              </a:ext>
            </a:extLst>
          </p:cNvPr>
          <p:cNvGrpSpPr/>
          <p:nvPr/>
        </p:nvGrpSpPr>
        <p:grpSpPr>
          <a:xfrm>
            <a:off x="4698997" y="4219702"/>
            <a:ext cx="3814360" cy="914400"/>
            <a:chOff x="4296230" y="4437411"/>
            <a:chExt cx="3814360" cy="914400"/>
          </a:xfrm>
        </p:grpSpPr>
        <p:sp>
          <p:nvSpPr>
            <p:cNvPr id="55" name="Tekstvak 54">
              <a:extLst>
                <a:ext uri="{FF2B5EF4-FFF2-40B4-BE49-F238E27FC236}">
                  <a16:creationId xmlns:a16="http://schemas.microsoft.com/office/drawing/2014/main" id="{F4C1CD9A-4310-4D63-984E-1EAFB794F341}"/>
                </a:ext>
              </a:extLst>
            </p:cNvPr>
            <p:cNvSpPr txBox="1"/>
            <p:nvPr/>
          </p:nvSpPr>
          <p:spPr>
            <a:xfrm>
              <a:off x="7196190" y="4437411"/>
              <a:ext cx="914400" cy="914400"/>
            </a:xfrm>
            <a:prstGeom prst="rect">
              <a:avLst/>
            </a:prstGeom>
          </p:spPr>
          <p:txBody>
            <a:bodyPr vert="horz" wrap="none" lIns="0" tIns="0" rIns="0" bIns="0" rtlCol="0" anchor="ctr" anchorCtr="0">
              <a:normAutofit/>
            </a:bodyPr>
            <a:lstStyle/>
            <a:p>
              <a:r>
                <a:rPr lang="nl-NL" sz="2800" dirty="0">
                  <a:solidFill>
                    <a:srgbClr val="BDE9E7"/>
                  </a:solidFill>
                </a:rPr>
                <a:t>Wagenpark bijhouden</a:t>
              </a:r>
            </a:p>
          </p:txBody>
        </p:sp>
        <p:sp>
          <p:nvSpPr>
            <p:cNvPr id="56" name="Rechthoek 55">
              <a:extLst>
                <a:ext uri="{FF2B5EF4-FFF2-40B4-BE49-F238E27FC236}">
                  <a16:creationId xmlns:a16="http://schemas.microsoft.com/office/drawing/2014/main" id="{23F4D19F-2812-41B6-970D-358152C502E3}"/>
                </a:ext>
              </a:extLst>
            </p:cNvPr>
            <p:cNvSpPr/>
            <p:nvPr/>
          </p:nvSpPr>
          <p:spPr>
            <a:xfrm>
              <a:off x="4296230" y="4496686"/>
              <a:ext cx="2286113" cy="808883"/>
            </a:xfrm>
            <a:prstGeom prst="rect">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7" name="Groep 56">
              <a:extLst>
                <a:ext uri="{FF2B5EF4-FFF2-40B4-BE49-F238E27FC236}">
                  <a16:creationId xmlns:a16="http://schemas.microsoft.com/office/drawing/2014/main" id="{2EAD3380-491D-490C-8374-9846455C6566}"/>
                </a:ext>
              </a:extLst>
            </p:cNvPr>
            <p:cNvGrpSpPr/>
            <p:nvPr/>
          </p:nvGrpSpPr>
          <p:grpSpPr>
            <a:xfrm>
              <a:off x="6145439" y="4495182"/>
              <a:ext cx="849516" cy="810387"/>
              <a:chOff x="5829617" y="4330700"/>
              <a:chExt cx="523875" cy="499745"/>
            </a:xfrm>
          </p:grpSpPr>
          <p:sp>
            <p:nvSpPr>
              <p:cNvPr id="58" name="Ovaal 57">
                <a:extLst>
                  <a:ext uri="{FF2B5EF4-FFF2-40B4-BE49-F238E27FC236}">
                    <a16:creationId xmlns:a16="http://schemas.microsoft.com/office/drawing/2014/main" id="{81ABA009-C0B4-4001-8CE2-8EFFD91AC196}"/>
                  </a:ext>
                </a:extLst>
              </p:cNvPr>
              <p:cNvSpPr/>
              <p:nvPr/>
            </p:nvSpPr>
            <p:spPr>
              <a:xfrm>
                <a:off x="5829617" y="4330700"/>
                <a:ext cx="523875" cy="499745"/>
              </a:xfrm>
              <a:prstGeom prst="ellipse">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59" name="Afbeelding 58">
                <a:extLst>
                  <a:ext uri="{FF2B5EF4-FFF2-40B4-BE49-F238E27FC236}">
                    <a16:creationId xmlns:a16="http://schemas.microsoft.com/office/drawing/2014/main" id="{A2E3C6D9-F02B-4922-A17F-9E19E4B710A0}"/>
                  </a:ext>
                </a:extLst>
              </p:cNvPr>
              <p:cNvPicPr/>
              <p:nvPr/>
            </p:nvPicPr>
            <p:blipFill rotWithShape="1">
              <a:blip r:embed="rId5" cstate="print">
                <a:extLst>
                  <a:ext uri="{28A0092B-C50C-407E-A947-70E740481C1C}">
                    <a14:useLocalDpi xmlns:a14="http://schemas.microsoft.com/office/drawing/2010/main" val="0"/>
                  </a:ext>
                </a:extLst>
              </a:blip>
              <a:srcRect l="9754" t="12870" r="8561" b="26067"/>
              <a:stretch/>
            </p:blipFill>
            <p:spPr bwMode="auto">
              <a:xfrm>
                <a:off x="5872797" y="4416425"/>
                <a:ext cx="431165" cy="323215"/>
              </a:xfrm>
              <a:prstGeom prst="rect">
                <a:avLst/>
              </a:prstGeom>
              <a:noFill/>
              <a:ln>
                <a:noFill/>
              </a:ln>
              <a:extLst>
                <a:ext uri="{53640926-AAD7-44D8-BBD7-CCE9431645EC}">
                  <a14:shadowObscured xmlns:a14="http://schemas.microsoft.com/office/drawing/2010/main"/>
                </a:ext>
              </a:extLst>
            </p:spPr>
          </p:pic>
        </p:grpSp>
      </p:grpSp>
      <p:grpSp>
        <p:nvGrpSpPr>
          <p:cNvPr id="60" name="Groep 59">
            <a:extLst>
              <a:ext uri="{FF2B5EF4-FFF2-40B4-BE49-F238E27FC236}">
                <a16:creationId xmlns:a16="http://schemas.microsoft.com/office/drawing/2014/main" id="{C5E29130-20C3-41B5-969E-B7D10904DCF5}"/>
              </a:ext>
            </a:extLst>
          </p:cNvPr>
          <p:cNvGrpSpPr/>
          <p:nvPr/>
        </p:nvGrpSpPr>
        <p:grpSpPr>
          <a:xfrm>
            <a:off x="3464195" y="3332385"/>
            <a:ext cx="5049162" cy="914400"/>
            <a:chOff x="3061428" y="3550094"/>
            <a:chExt cx="5049162" cy="914400"/>
          </a:xfrm>
        </p:grpSpPr>
        <p:sp>
          <p:nvSpPr>
            <p:cNvPr id="61" name="Tekstvak 60">
              <a:extLst>
                <a:ext uri="{FF2B5EF4-FFF2-40B4-BE49-F238E27FC236}">
                  <a16:creationId xmlns:a16="http://schemas.microsoft.com/office/drawing/2014/main" id="{228D6DF9-A31A-4517-BF3C-2A22D2549EFB}"/>
                </a:ext>
              </a:extLst>
            </p:cNvPr>
            <p:cNvSpPr txBox="1"/>
            <p:nvPr/>
          </p:nvSpPr>
          <p:spPr>
            <a:xfrm>
              <a:off x="7196190" y="3550094"/>
              <a:ext cx="914400" cy="914400"/>
            </a:xfrm>
            <a:prstGeom prst="rect">
              <a:avLst/>
            </a:prstGeom>
          </p:spPr>
          <p:txBody>
            <a:bodyPr vert="horz" wrap="none" lIns="0" tIns="0" rIns="0" bIns="0" rtlCol="0" anchor="ctr" anchorCtr="0">
              <a:normAutofit/>
            </a:bodyPr>
            <a:lstStyle/>
            <a:p>
              <a:r>
                <a:rPr lang="nl-NL" sz="2800" dirty="0">
                  <a:solidFill>
                    <a:srgbClr val="BDE9E7"/>
                  </a:solidFill>
                </a:rPr>
                <a:t>Zuinig rijden</a:t>
              </a:r>
            </a:p>
          </p:txBody>
        </p:sp>
        <p:sp>
          <p:nvSpPr>
            <p:cNvPr id="62" name="Rechthoek 61">
              <a:extLst>
                <a:ext uri="{FF2B5EF4-FFF2-40B4-BE49-F238E27FC236}">
                  <a16:creationId xmlns:a16="http://schemas.microsoft.com/office/drawing/2014/main" id="{37FFD476-177F-4DB9-B110-4EA609B41034}"/>
                </a:ext>
              </a:extLst>
            </p:cNvPr>
            <p:cNvSpPr/>
            <p:nvPr/>
          </p:nvSpPr>
          <p:spPr>
            <a:xfrm>
              <a:off x="3061428" y="3608886"/>
              <a:ext cx="3502660" cy="811128"/>
            </a:xfrm>
            <a:prstGeom prst="rect">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3" name="Groep 62">
              <a:extLst>
                <a:ext uri="{FF2B5EF4-FFF2-40B4-BE49-F238E27FC236}">
                  <a16:creationId xmlns:a16="http://schemas.microsoft.com/office/drawing/2014/main" id="{AF04A7B9-EBB5-460A-93F2-608F0AD722AB}"/>
                </a:ext>
              </a:extLst>
            </p:cNvPr>
            <p:cNvGrpSpPr/>
            <p:nvPr/>
          </p:nvGrpSpPr>
          <p:grpSpPr>
            <a:xfrm>
              <a:off x="6145439" y="3608886"/>
              <a:ext cx="849516" cy="810387"/>
              <a:chOff x="5838507" y="3183255"/>
              <a:chExt cx="523875" cy="499745"/>
            </a:xfrm>
          </p:grpSpPr>
          <p:sp>
            <p:nvSpPr>
              <p:cNvPr id="64" name="Ovaal 63">
                <a:extLst>
                  <a:ext uri="{FF2B5EF4-FFF2-40B4-BE49-F238E27FC236}">
                    <a16:creationId xmlns:a16="http://schemas.microsoft.com/office/drawing/2014/main" id="{C6ED3832-D16B-4CE0-A578-AF5349E36428}"/>
                  </a:ext>
                </a:extLst>
              </p:cNvPr>
              <p:cNvSpPr/>
              <p:nvPr/>
            </p:nvSpPr>
            <p:spPr>
              <a:xfrm>
                <a:off x="5838507" y="3183255"/>
                <a:ext cx="523875" cy="499745"/>
              </a:xfrm>
              <a:prstGeom prst="ellipse">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65" name="Afbeelding 64">
                <a:extLst>
                  <a:ext uri="{FF2B5EF4-FFF2-40B4-BE49-F238E27FC236}">
                    <a16:creationId xmlns:a16="http://schemas.microsoft.com/office/drawing/2014/main" id="{1DABFE07-EDF8-4C26-BF2C-FE1078480DC1}"/>
                  </a:ext>
                </a:extLst>
              </p:cNvPr>
              <p:cNvPicPr/>
              <p:nvPr/>
            </p:nvPicPr>
            <p:blipFill rotWithShape="1">
              <a:blip r:embed="rId6" cstate="print">
                <a:extLst>
                  <a:ext uri="{28A0092B-C50C-407E-A947-70E740481C1C}">
                    <a14:useLocalDpi xmlns:a14="http://schemas.microsoft.com/office/drawing/2010/main" val="0"/>
                  </a:ext>
                </a:extLst>
              </a:blip>
              <a:srcRect b="14521"/>
              <a:stretch/>
            </p:blipFill>
            <p:spPr bwMode="auto">
              <a:xfrm>
                <a:off x="5898832" y="3243580"/>
                <a:ext cx="421640" cy="361315"/>
              </a:xfrm>
              <a:prstGeom prst="rect">
                <a:avLst/>
              </a:prstGeom>
              <a:noFill/>
              <a:ln>
                <a:noFill/>
              </a:ln>
              <a:extLst>
                <a:ext uri="{53640926-AAD7-44D8-BBD7-CCE9431645EC}">
                  <a14:shadowObscured xmlns:a14="http://schemas.microsoft.com/office/drawing/2010/main"/>
                </a:ext>
              </a:extLst>
            </p:spPr>
          </p:pic>
        </p:grpSp>
      </p:grpSp>
      <p:grpSp>
        <p:nvGrpSpPr>
          <p:cNvPr id="66" name="Groep 65">
            <a:extLst>
              <a:ext uri="{FF2B5EF4-FFF2-40B4-BE49-F238E27FC236}">
                <a16:creationId xmlns:a16="http://schemas.microsoft.com/office/drawing/2014/main" id="{7160D050-D531-4FA0-8D11-5F7BCE9350CC}"/>
              </a:ext>
            </a:extLst>
          </p:cNvPr>
          <p:cNvGrpSpPr/>
          <p:nvPr/>
        </p:nvGrpSpPr>
        <p:grpSpPr>
          <a:xfrm>
            <a:off x="3464195" y="2445068"/>
            <a:ext cx="5049162" cy="914400"/>
            <a:chOff x="3061428" y="2662777"/>
            <a:chExt cx="5049162" cy="914400"/>
          </a:xfrm>
        </p:grpSpPr>
        <p:sp>
          <p:nvSpPr>
            <p:cNvPr id="67" name="Tekstvak 66">
              <a:extLst>
                <a:ext uri="{FF2B5EF4-FFF2-40B4-BE49-F238E27FC236}">
                  <a16:creationId xmlns:a16="http://schemas.microsoft.com/office/drawing/2014/main" id="{8BA2C8A3-2448-4AB8-B5B2-7FBA5DBE89B4}"/>
                </a:ext>
              </a:extLst>
            </p:cNvPr>
            <p:cNvSpPr txBox="1"/>
            <p:nvPr/>
          </p:nvSpPr>
          <p:spPr>
            <a:xfrm>
              <a:off x="7196190" y="2662777"/>
              <a:ext cx="914400" cy="914400"/>
            </a:xfrm>
            <a:prstGeom prst="rect">
              <a:avLst/>
            </a:prstGeom>
          </p:spPr>
          <p:txBody>
            <a:bodyPr vert="horz" wrap="none" lIns="0" tIns="0" rIns="0" bIns="0" rtlCol="0" anchor="ctr" anchorCtr="0">
              <a:normAutofit/>
            </a:bodyPr>
            <a:lstStyle/>
            <a:p>
              <a:r>
                <a:rPr lang="nl-NL" sz="2800" dirty="0">
                  <a:solidFill>
                    <a:srgbClr val="BDE9E7"/>
                  </a:solidFill>
                </a:rPr>
                <a:t>Alternatief vervoer</a:t>
              </a:r>
            </a:p>
          </p:txBody>
        </p:sp>
        <p:sp>
          <p:nvSpPr>
            <p:cNvPr id="68" name="Rechthoek 67">
              <a:extLst>
                <a:ext uri="{FF2B5EF4-FFF2-40B4-BE49-F238E27FC236}">
                  <a16:creationId xmlns:a16="http://schemas.microsoft.com/office/drawing/2014/main" id="{64ECBF3E-BF06-4F7E-8862-4A5D1BA8DBE8}"/>
                </a:ext>
              </a:extLst>
            </p:cNvPr>
            <p:cNvSpPr/>
            <p:nvPr/>
          </p:nvSpPr>
          <p:spPr>
            <a:xfrm>
              <a:off x="3061428" y="2721850"/>
              <a:ext cx="3502660" cy="811128"/>
            </a:xfrm>
            <a:prstGeom prst="rect">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BDE9E7"/>
                </a:solidFill>
              </a:endParaRPr>
            </a:p>
          </p:txBody>
        </p:sp>
        <p:grpSp>
          <p:nvGrpSpPr>
            <p:cNvPr id="69" name="Groep 68">
              <a:extLst>
                <a:ext uri="{FF2B5EF4-FFF2-40B4-BE49-F238E27FC236}">
                  <a16:creationId xmlns:a16="http://schemas.microsoft.com/office/drawing/2014/main" id="{E88E5242-7C63-4C79-B07E-470BC04CB50D}"/>
                </a:ext>
              </a:extLst>
            </p:cNvPr>
            <p:cNvGrpSpPr/>
            <p:nvPr/>
          </p:nvGrpSpPr>
          <p:grpSpPr>
            <a:xfrm>
              <a:off x="6145439" y="2722590"/>
              <a:ext cx="849516" cy="810387"/>
              <a:chOff x="5838507" y="2605405"/>
              <a:chExt cx="523875" cy="499745"/>
            </a:xfrm>
          </p:grpSpPr>
          <p:sp>
            <p:nvSpPr>
              <p:cNvPr id="70" name="Ovaal 69">
                <a:extLst>
                  <a:ext uri="{FF2B5EF4-FFF2-40B4-BE49-F238E27FC236}">
                    <a16:creationId xmlns:a16="http://schemas.microsoft.com/office/drawing/2014/main" id="{BBBE06D7-14BA-484E-B84C-AC68B597DF26}"/>
                  </a:ext>
                </a:extLst>
              </p:cNvPr>
              <p:cNvSpPr/>
              <p:nvPr/>
            </p:nvSpPr>
            <p:spPr>
              <a:xfrm>
                <a:off x="5838507" y="2605405"/>
                <a:ext cx="523875" cy="499745"/>
              </a:xfrm>
              <a:prstGeom prst="ellipse">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71" name="Afbeelding 70">
                <a:extLst>
                  <a:ext uri="{FF2B5EF4-FFF2-40B4-BE49-F238E27FC236}">
                    <a16:creationId xmlns:a16="http://schemas.microsoft.com/office/drawing/2014/main" id="{516A9EE1-24AD-408B-8747-7F6062931BE3}"/>
                  </a:ext>
                </a:extLst>
              </p:cNvPr>
              <p:cNvPicPr/>
              <p:nvPr/>
            </p:nvPicPr>
            <p:blipFill rotWithShape="1">
              <a:blip r:embed="rId7" cstate="print">
                <a:extLst>
                  <a:ext uri="{28A0092B-C50C-407E-A947-70E740481C1C}">
                    <a14:useLocalDpi xmlns:a14="http://schemas.microsoft.com/office/drawing/2010/main" val="0"/>
                  </a:ext>
                </a:extLst>
              </a:blip>
              <a:srcRect t="12870" b="27254"/>
              <a:stretch/>
            </p:blipFill>
            <p:spPr bwMode="auto">
              <a:xfrm>
                <a:off x="5875337" y="2708910"/>
                <a:ext cx="445135" cy="265430"/>
              </a:xfrm>
              <a:prstGeom prst="rect">
                <a:avLst/>
              </a:prstGeom>
              <a:noFill/>
              <a:ln>
                <a:noFill/>
              </a:ln>
              <a:extLst>
                <a:ext uri="{53640926-AAD7-44D8-BBD7-CCE9431645EC}">
                  <a14:shadowObscured xmlns:a14="http://schemas.microsoft.com/office/drawing/2010/main"/>
                </a:ext>
              </a:extLst>
            </p:spPr>
          </p:pic>
        </p:grpSp>
      </p:grpSp>
      <p:pic>
        <p:nvPicPr>
          <p:cNvPr id="72" name="Afbeelding 71" descr="https://www.vantilburgbv.nl/site/assets/files/1793/trias_energetica_licht_blauw.650x0.png">
            <a:extLst>
              <a:ext uri="{FF2B5EF4-FFF2-40B4-BE49-F238E27FC236}">
                <a16:creationId xmlns:a16="http://schemas.microsoft.com/office/drawing/2014/main" id="{E2AD21A7-AA69-49B3-A172-279FA2F0435B}"/>
              </a:ext>
            </a:extLst>
          </p:cNvPr>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l="-1956" t="2824" r="4197" b="4806"/>
          <a:stretch/>
        </p:blipFill>
        <p:spPr bwMode="auto">
          <a:xfrm>
            <a:off x="645715" y="1494111"/>
            <a:ext cx="5180679" cy="45273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455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hoek: afgeronde hoeken 37">
            <a:extLst>
              <a:ext uri="{FF2B5EF4-FFF2-40B4-BE49-F238E27FC236}">
                <a16:creationId xmlns:a16="http://schemas.microsoft.com/office/drawing/2014/main" id="{C1CEAD7C-ECE6-4BF4-A428-F01D4D257BE7}"/>
              </a:ext>
            </a:extLst>
          </p:cNvPr>
          <p:cNvSpPr/>
          <p:nvPr/>
        </p:nvSpPr>
        <p:spPr>
          <a:xfrm>
            <a:off x="6492467" y="2551840"/>
            <a:ext cx="4426269" cy="3282668"/>
          </a:xfrm>
          <a:prstGeom prst="roundRect">
            <a:avLst>
              <a:gd name="adj" fmla="val 5522"/>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a:extLst>
              <a:ext uri="{FF2B5EF4-FFF2-40B4-BE49-F238E27FC236}">
                <a16:creationId xmlns:a16="http://schemas.microsoft.com/office/drawing/2014/main" id="{09F25EF3-05E9-490E-8D0F-B8A802794D8E}"/>
              </a:ext>
            </a:extLst>
          </p:cNvPr>
          <p:cNvSpPr/>
          <p:nvPr/>
        </p:nvSpPr>
        <p:spPr>
          <a:xfrm>
            <a:off x="7464240" y="2551840"/>
            <a:ext cx="1896527" cy="3282668"/>
          </a:xfrm>
          <a:prstGeom prst="rect">
            <a:avLst/>
          </a:prstGeom>
          <a:solidFill>
            <a:srgbClr val="009D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F2C35B8E-26F1-4C70-BD23-A814DAD70A84}"/>
              </a:ext>
            </a:extLst>
          </p:cNvPr>
          <p:cNvSpPr/>
          <p:nvPr/>
        </p:nvSpPr>
        <p:spPr>
          <a:xfrm>
            <a:off x="874289" y="2550699"/>
            <a:ext cx="7113184" cy="3283809"/>
          </a:xfrm>
          <a:prstGeom prst="rect">
            <a:avLst/>
          </a:prstGeom>
          <a:solidFill>
            <a:srgbClr val="BDE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7" name="Rechthoek 26">
            <a:extLst>
              <a:ext uri="{FF2B5EF4-FFF2-40B4-BE49-F238E27FC236}">
                <a16:creationId xmlns:a16="http://schemas.microsoft.com/office/drawing/2014/main" id="{5F508B8E-2E8E-49DF-B63B-8C980ADEFACD}"/>
              </a:ext>
            </a:extLst>
          </p:cNvPr>
          <p:cNvSpPr/>
          <p:nvPr/>
        </p:nvSpPr>
        <p:spPr>
          <a:xfrm>
            <a:off x="3246849" y="2551840"/>
            <a:ext cx="1896527" cy="3283810"/>
          </a:xfrm>
          <a:prstGeom prst="rect">
            <a:avLst/>
          </a:prstGeom>
          <a:solidFill>
            <a:srgbClr val="009D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C5C7196-B13C-4AAE-ABDC-6F461FE41EC8}"/>
              </a:ext>
            </a:extLst>
          </p:cNvPr>
          <p:cNvSpPr>
            <a:spLocks noGrp="1"/>
          </p:cNvSpPr>
          <p:nvPr>
            <p:ph type="title"/>
          </p:nvPr>
        </p:nvSpPr>
        <p:spPr/>
        <p:txBody>
          <a:bodyPr/>
          <a:lstStyle/>
          <a:p>
            <a:r>
              <a:rPr lang="nl-NL" dirty="0"/>
              <a:t>Maatregelen</a:t>
            </a:r>
          </a:p>
        </p:txBody>
      </p:sp>
      <p:grpSp>
        <p:nvGrpSpPr>
          <p:cNvPr id="9" name="Groep 8">
            <a:extLst>
              <a:ext uri="{FF2B5EF4-FFF2-40B4-BE49-F238E27FC236}">
                <a16:creationId xmlns:a16="http://schemas.microsoft.com/office/drawing/2014/main" id="{DAFDF6EE-B8B9-4940-A9E7-24E27BABCFBE}"/>
              </a:ext>
            </a:extLst>
          </p:cNvPr>
          <p:cNvGrpSpPr>
            <a:grpSpLocks noChangeAspect="1"/>
          </p:cNvGrpSpPr>
          <p:nvPr/>
        </p:nvGrpSpPr>
        <p:grpSpPr>
          <a:xfrm>
            <a:off x="434616" y="2539141"/>
            <a:ext cx="896789" cy="874121"/>
            <a:chOff x="6145439" y="1818639"/>
            <a:chExt cx="849516" cy="828042"/>
          </a:xfrm>
        </p:grpSpPr>
        <p:sp>
          <p:nvSpPr>
            <p:cNvPr id="6" name="Ovaal 5">
              <a:extLst>
                <a:ext uri="{FF2B5EF4-FFF2-40B4-BE49-F238E27FC236}">
                  <a16:creationId xmlns:a16="http://schemas.microsoft.com/office/drawing/2014/main" id="{83289D0F-37FB-4389-921B-2F563D9A58ED}"/>
                </a:ext>
              </a:extLst>
            </p:cNvPr>
            <p:cNvSpPr/>
            <p:nvPr/>
          </p:nvSpPr>
          <p:spPr>
            <a:xfrm>
              <a:off x="6145439" y="1818639"/>
              <a:ext cx="849516" cy="828042"/>
            </a:xfrm>
            <a:prstGeom prst="ellipse">
              <a:avLst/>
            </a:prstGeom>
            <a:solidFill>
              <a:srgbClr val="BDE9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7" name="Afbeelding 6">
              <a:extLst>
                <a:ext uri="{FF2B5EF4-FFF2-40B4-BE49-F238E27FC236}">
                  <a16:creationId xmlns:a16="http://schemas.microsoft.com/office/drawing/2014/main" id="{DF73C484-DB53-491E-901D-1C0B6AA4AC48}"/>
                </a:ext>
              </a:extLst>
            </p:cNvPr>
            <p:cNvPicPr/>
            <p:nvPr/>
          </p:nvPicPr>
          <p:blipFill rotWithShape="1">
            <a:blip r:embed="rId3" cstate="print">
              <a:extLst>
                <a:ext uri="{28A0092B-C50C-407E-A947-70E740481C1C}">
                  <a14:useLocalDpi xmlns:a14="http://schemas.microsoft.com/office/drawing/2010/main" val="0"/>
                </a:ext>
              </a:extLst>
            </a:blip>
            <a:srcRect r="1992" b="19137"/>
            <a:stretch/>
          </p:blipFill>
          <p:spPr bwMode="auto">
            <a:xfrm>
              <a:off x="6215460" y="1944263"/>
              <a:ext cx="699177" cy="589204"/>
            </a:xfrm>
            <a:prstGeom prst="rect">
              <a:avLst/>
            </a:prstGeom>
            <a:noFill/>
            <a:ln>
              <a:noFill/>
            </a:ln>
            <a:extLst>
              <a:ext uri="{53640926-AAD7-44D8-BBD7-CCE9431645EC}">
                <a14:shadowObscured xmlns:a14="http://schemas.microsoft.com/office/drawing/2010/main"/>
              </a:ext>
            </a:extLst>
          </p:spPr>
        </p:pic>
      </p:grpSp>
      <p:grpSp>
        <p:nvGrpSpPr>
          <p:cNvPr id="13" name="Groep 12">
            <a:extLst>
              <a:ext uri="{FF2B5EF4-FFF2-40B4-BE49-F238E27FC236}">
                <a16:creationId xmlns:a16="http://schemas.microsoft.com/office/drawing/2014/main" id="{980148C4-B59B-4CEF-842D-08C2B6A979C1}"/>
              </a:ext>
            </a:extLst>
          </p:cNvPr>
          <p:cNvGrpSpPr>
            <a:grpSpLocks noChangeAspect="1"/>
          </p:cNvGrpSpPr>
          <p:nvPr/>
        </p:nvGrpSpPr>
        <p:grpSpPr>
          <a:xfrm>
            <a:off x="434616" y="3762624"/>
            <a:ext cx="896789" cy="855482"/>
            <a:chOff x="6145439" y="2722590"/>
            <a:chExt cx="849516" cy="810387"/>
          </a:xfrm>
        </p:grpSpPr>
        <p:sp>
          <p:nvSpPr>
            <p:cNvPr id="11" name="Ovaal 10">
              <a:extLst>
                <a:ext uri="{FF2B5EF4-FFF2-40B4-BE49-F238E27FC236}">
                  <a16:creationId xmlns:a16="http://schemas.microsoft.com/office/drawing/2014/main" id="{B66C7F47-6DD0-47BD-A2C3-3FB0DCA73B98}"/>
                </a:ext>
              </a:extLst>
            </p:cNvPr>
            <p:cNvSpPr/>
            <p:nvPr/>
          </p:nvSpPr>
          <p:spPr>
            <a:xfrm>
              <a:off x="6145439" y="2722590"/>
              <a:ext cx="849516" cy="810387"/>
            </a:xfrm>
            <a:prstGeom prst="ellipse">
              <a:avLst/>
            </a:prstGeom>
            <a:solidFill>
              <a:srgbClr val="BDE9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12" name="Afbeelding 11">
              <a:extLst>
                <a:ext uri="{FF2B5EF4-FFF2-40B4-BE49-F238E27FC236}">
                  <a16:creationId xmlns:a16="http://schemas.microsoft.com/office/drawing/2014/main" id="{154C0979-226D-480E-B0CF-95E5FC8F8F29}"/>
                </a:ext>
              </a:extLst>
            </p:cNvPr>
            <p:cNvPicPr/>
            <p:nvPr/>
          </p:nvPicPr>
          <p:blipFill rotWithShape="1">
            <a:blip r:embed="rId4" cstate="print">
              <a:extLst>
                <a:ext uri="{28A0092B-C50C-407E-A947-70E740481C1C}">
                  <a14:useLocalDpi xmlns:a14="http://schemas.microsoft.com/office/drawing/2010/main" val="0"/>
                </a:ext>
              </a:extLst>
            </a:blip>
            <a:srcRect t="12870" b="27254"/>
            <a:stretch/>
          </p:blipFill>
          <p:spPr bwMode="auto">
            <a:xfrm>
              <a:off x="6205163" y="2890434"/>
              <a:ext cx="721831" cy="430422"/>
            </a:xfrm>
            <a:prstGeom prst="rect">
              <a:avLst/>
            </a:prstGeom>
            <a:noFill/>
            <a:ln>
              <a:noFill/>
            </a:ln>
            <a:extLst>
              <a:ext uri="{53640926-AAD7-44D8-BBD7-CCE9431645EC}">
                <a14:shadowObscured xmlns:a14="http://schemas.microsoft.com/office/drawing/2010/main"/>
              </a:ext>
            </a:extLst>
          </p:spPr>
        </p:pic>
      </p:grpSp>
      <p:grpSp>
        <p:nvGrpSpPr>
          <p:cNvPr id="17" name="Groep 16">
            <a:extLst>
              <a:ext uri="{FF2B5EF4-FFF2-40B4-BE49-F238E27FC236}">
                <a16:creationId xmlns:a16="http://schemas.microsoft.com/office/drawing/2014/main" id="{52CF1531-E3BF-4E8A-BBAE-76E45EE14768}"/>
              </a:ext>
            </a:extLst>
          </p:cNvPr>
          <p:cNvGrpSpPr>
            <a:grpSpLocks noChangeAspect="1"/>
          </p:cNvGrpSpPr>
          <p:nvPr/>
        </p:nvGrpSpPr>
        <p:grpSpPr>
          <a:xfrm>
            <a:off x="434616" y="4967468"/>
            <a:ext cx="896789" cy="855482"/>
            <a:chOff x="6145439" y="3608886"/>
            <a:chExt cx="849516" cy="810387"/>
          </a:xfrm>
        </p:grpSpPr>
        <p:sp>
          <p:nvSpPr>
            <p:cNvPr id="15" name="Ovaal 14">
              <a:extLst>
                <a:ext uri="{FF2B5EF4-FFF2-40B4-BE49-F238E27FC236}">
                  <a16:creationId xmlns:a16="http://schemas.microsoft.com/office/drawing/2014/main" id="{D3D0BB86-C230-4559-8B06-B7B5EB0F6C26}"/>
                </a:ext>
              </a:extLst>
            </p:cNvPr>
            <p:cNvSpPr/>
            <p:nvPr/>
          </p:nvSpPr>
          <p:spPr>
            <a:xfrm>
              <a:off x="6145439" y="3608886"/>
              <a:ext cx="849516" cy="810387"/>
            </a:xfrm>
            <a:prstGeom prst="ellipse">
              <a:avLst/>
            </a:prstGeom>
            <a:solidFill>
              <a:srgbClr val="BDE9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16" name="Afbeelding 15">
              <a:extLst>
                <a:ext uri="{FF2B5EF4-FFF2-40B4-BE49-F238E27FC236}">
                  <a16:creationId xmlns:a16="http://schemas.microsoft.com/office/drawing/2014/main" id="{0E5858D4-CAF2-413D-AC00-9099C0A14608}"/>
                </a:ext>
              </a:extLst>
            </p:cNvPr>
            <p:cNvPicPr/>
            <p:nvPr/>
          </p:nvPicPr>
          <p:blipFill rotWithShape="1">
            <a:blip r:embed="rId5" cstate="print">
              <a:extLst>
                <a:ext uri="{28A0092B-C50C-407E-A947-70E740481C1C}">
                  <a14:useLocalDpi xmlns:a14="http://schemas.microsoft.com/office/drawing/2010/main" val="0"/>
                </a:ext>
              </a:extLst>
            </a:blip>
            <a:srcRect b="14521"/>
            <a:stretch/>
          </p:blipFill>
          <p:spPr bwMode="auto">
            <a:xfrm>
              <a:off x="6243262" y="3706709"/>
              <a:ext cx="683732" cy="585909"/>
            </a:xfrm>
            <a:prstGeom prst="rect">
              <a:avLst/>
            </a:prstGeom>
            <a:noFill/>
            <a:ln>
              <a:noFill/>
            </a:ln>
            <a:extLst>
              <a:ext uri="{53640926-AAD7-44D8-BBD7-CCE9431645EC}">
                <a14:shadowObscured xmlns:a14="http://schemas.microsoft.com/office/drawing/2010/main"/>
              </a:ext>
            </a:extLst>
          </p:spPr>
        </p:pic>
      </p:grpSp>
      <p:pic>
        <p:nvPicPr>
          <p:cNvPr id="5122" name="Picture 2" descr="Business team involved in a discussion Royalty Free Vector">
            <a:extLst>
              <a:ext uri="{FF2B5EF4-FFF2-40B4-BE49-F238E27FC236}">
                <a16:creationId xmlns:a16="http://schemas.microsoft.com/office/drawing/2014/main" id="{EB007B6E-8CFF-4484-AF2A-ED23FCFAEF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733" b="25713"/>
          <a:stretch/>
        </p:blipFill>
        <p:spPr bwMode="auto">
          <a:xfrm>
            <a:off x="2181489" y="-2895826"/>
            <a:ext cx="3149373" cy="1512213"/>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a:extLst>
              <a:ext uri="{FF2B5EF4-FFF2-40B4-BE49-F238E27FC236}">
                <a16:creationId xmlns:a16="http://schemas.microsoft.com/office/drawing/2014/main" id="{9FC570CC-8814-444E-A868-5351F0A66C78}"/>
              </a:ext>
            </a:extLst>
          </p:cNvPr>
          <p:cNvPicPr>
            <a:picLocks noChangeAspect="1"/>
          </p:cNvPicPr>
          <p:nvPr/>
        </p:nvPicPr>
        <p:blipFill>
          <a:blip r:embed="rId7"/>
          <a:stretch>
            <a:fillRect/>
          </a:stretch>
        </p:blipFill>
        <p:spPr>
          <a:xfrm>
            <a:off x="6096000" y="-2340195"/>
            <a:ext cx="3826328" cy="956582"/>
          </a:xfrm>
          <a:prstGeom prst="rect">
            <a:avLst/>
          </a:prstGeom>
        </p:spPr>
      </p:pic>
      <p:sp>
        <p:nvSpPr>
          <p:cNvPr id="20" name="Tekstvak 19">
            <a:extLst>
              <a:ext uri="{FF2B5EF4-FFF2-40B4-BE49-F238E27FC236}">
                <a16:creationId xmlns:a16="http://schemas.microsoft.com/office/drawing/2014/main" id="{AE5B142F-6F36-40C7-B959-3DDE6B8772B1}"/>
              </a:ext>
            </a:extLst>
          </p:cNvPr>
          <p:cNvSpPr txBox="1"/>
          <p:nvPr/>
        </p:nvSpPr>
        <p:spPr>
          <a:xfrm>
            <a:off x="5641521" y="1575707"/>
            <a:ext cx="914400" cy="914400"/>
          </a:xfrm>
          <a:prstGeom prst="rect">
            <a:avLst/>
          </a:prstGeom>
        </p:spPr>
        <p:txBody>
          <a:bodyPr vert="horz" wrap="square" lIns="0" tIns="0" rIns="0" bIns="0" rtlCol="0" anchor="ctr" anchorCtr="0">
            <a:normAutofit/>
          </a:bodyPr>
          <a:lstStyle/>
          <a:p>
            <a:pPr algn="r"/>
            <a:endParaRPr lang="nl-NL" dirty="0">
              <a:solidFill>
                <a:schemeClr val="bg1"/>
              </a:solidFill>
            </a:endParaRPr>
          </a:p>
        </p:txBody>
      </p:sp>
      <p:grpSp>
        <p:nvGrpSpPr>
          <p:cNvPr id="33" name="Groep 32">
            <a:extLst>
              <a:ext uri="{FF2B5EF4-FFF2-40B4-BE49-F238E27FC236}">
                <a16:creationId xmlns:a16="http://schemas.microsoft.com/office/drawing/2014/main" id="{282233B3-9AA6-4519-B6F4-0E2F242DC00D}"/>
              </a:ext>
            </a:extLst>
          </p:cNvPr>
          <p:cNvGrpSpPr/>
          <p:nvPr/>
        </p:nvGrpSpPr>
        <p:grpSpPr>
          <a:xfrm>
            <a:off x="1801103" y="1399218"/>
            <a:ext cx="914400" cy="1124024"/>
            <a:chOff x="2337256" y="1742118"/>
            <a:chExt cx="914400" cy="1124024"/>
          </a:xfrm>
        </p:grpSpPr>
        <p:pic>
          <p:nvPicPr>
            <p:cNvPr id="21" name="Afbeelding 20">
              <a:extLst>
                <a:ext uri="{FF2B5EF4-FFF2-40B4-BE49-F238E27FC236}">
                  <a16:creationId xmlns:a16="http://schemas.microsoft.com/office/drawing/2014/main" id="{01DAE57F-A4F7-41F0-985E-A491DA3D699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812" t="13019" r="15212" b="28268"/>
            <a:stretch/>
          </p:blipFill>
          <p:spPr bwMode="auto">
            <a:xfrm>
              <a:off x="2390012" y="1742118"/>
              <a:ext cx="808888" cy="766300"/>
            </a:xfrm>
            <a:prstGeom prst="rect">
              <a:avLst/>
            </a:prstGeom>
            <a:noFill/>
            <a:ln>
              <a:noFill/>
            </a:ln>
            <a:extLst>
              <a:ext uri="{53640926-AAD7-44D8-BBD7-CCE9431645EC}">
                <a14:shadowObscured xmlns:a14="http://schemas.microsoft.com/office/drawing/2010/main"/>
              </a:ext>
            </a:extLst>
          </p:spPr>
        </p:pic>
        <p:sp>
          <p:nvSpPr>
            <p:cNvPr id="26" name="Tekstvak 25">
              <a:extLst>
                <a:ext uri="{FF2B5EF4-FFF2-40B4-BE49-F238E27FC236}">
                  <a16:creationId xmlns:a16="http://schemas.microsoft.com/office/drawing/2014/main" id="{7399665D-DA45-4D18-9458-57062FA3AC8D}"/>
                </a:ext>
              </a:extLst>
            </p:cNvPr>
            <p:cNvSpPr txBox="1"/>
            <p:nvPr/>
          </p:nvSpPr>
          <p:spPr>
            <a:xfrm>
              <a:off x="2337256" y="1951742"/>
              <a:ext cx="914400" cy="914400"/>
            </a:xfrm>
            <a:prstGeom prst="rect">
              <a:avLst/>
            </a:prstGeom>
          </p:spPr>
          <p:txBody>
            <a:bodyPr vert="horz" wrap="none" lIns="0" tIns="0" rIns="0" bIns="0" rtlCol="0" anchor="b" anchorCtr="0">
              <a:normAutofit/>
            </a:bodyPr>
            <a:lstStyle/>
            <a:p>
              <a:pPr algn="ctr"/>
              <a:r>
                <a:rPr lang="nl-NL" dirty="0"/>
                <a:t>BELEID</a:t>
              </a:r>
            </a:p>
          </p:txBody>
        </p:sp>
      </p:grpSp>
      <p:grpSp>
        <p:nvGrpSpPr>
          <p:cNvPr id="97" name="Groep 96">
            <a:extLst>
              <a:ext uri="{FF2B5EF4-FFF2-40B4-BE49-F238E27FC236}">
                <a16:creationId xmlns:a16="http://schemas.microsoft.com/office/drawing/2014/main" id="{A901DFBB-5BBD-41C7-B46E-00F55B949261}"/>
              </a:ext>
            </a:extLst>
          </p:cNvPr>
          <p:cNvGrpSpPr/>
          <p:nvPr/>
        </p:nvGrpSpPr>
        <p:grpSpPr>
          <a:xfrm>
            <a:off x="3762094" y="1437318"/>
            <a:ext cx="914400" cy="1085924"/>
            <a:chOff x="3850994" y="1780218"/>
            <a:chExt cx="914400" cy="1085924"/>
          </a:xfrm>
        </p:grpSpPr>
        <p:pic>
          <p:nvPicPr>
            <p:cNvPr id="22" name="Tijdelijke aanduiding voor inhoud 11">
              <a:extLst>
                <a:ext uri="{FF2B5EF4-FFF2-40B4-BE49-F238E27FC236}">
                  <a16:creationId xmlns:a16="http://schemas.microsoft.com/office/drawing/2014/main" id="{C49D5D53-6455-4A43-8784-F4FCA8BDDF4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398" b="12108"/>
            <a:stretch/>
          </p:blipFill>
          <p:spPr bwMode="auto">
            <a:xfrm>
              <a:off x="3867598" y="1780218"/>
              <a:ext cx="881192" cy="795628"/>
            </a:xfrm>
            <a:prstGeom prst="rect">
              <a:avLst/>
            </a:prstGeom>
            <a:noFill/>
            <a:ln>
              <a:noFill/>
            </a:ln>
            <a:extLst>
              <a:ext uri="{53640926-AAD7-44D8-BBD7-CCE9431645EC}">
                <a14:shadowObscured xmlns:a14="http://schemas.microsoft.com/office/drawing/2010/main"/>
              </a:ext>
            </a:extLst>
          </p:spPr>
        </p:pic>
        <p:sp>
          <p:nvSpPr>
            <p:cNvPr id="28" name="Tekstvak 27">
              <a:extLst>
                <a:ext uri="{FF2B5EF4-FFF2-40B4-BE49-F238E27FC236}">
                  <a16:creationId xmlns:a16="http://schemas.microsoft.com/office/drawing/2014/main" id="{FF2A7463-A459-45B7-A79F-0E7B0E7C5DE1}"/>
                </a:ext>
              </a:extLst>
            </p:cNvPr>
            <p:cNvSpPr txBox="1"/>
            <p:nvPr/>
          </p:nvSpPr>
          <p:spPr>
            <a:xfrm>
              <a:off x="3850994" y="1951742"/>
              <a:ext cx="914400" cy="914400"/>
            </a:xfrm>
            <a:prstGeom prst="rect">
              <a:avLst/>
            </a:prstGeom>
          </p:spPr>
          <p:txBody>
            <a:bodyPr vert="horz" wrap="none" lIns="0" tIns="0" rIns="0" bIns="0" rtlCol="0" anchor="b" anchorCtr="0">
              <a:normAutofit/>
            </a:bodyPr>
            <a:lstStyle/>
            <a:p>
              <a:pPr algn="ctr"/>
              <a:r>
                <a:rPr lang="nl-NL" dirty="0"/>
                <a:t>REGELINGEN</a:t>
              </a:r>
            </a:p>
          </p:txBody>
        </p:sp>
      </p:grpSp>
      <p:grpSp>
        <p:nvGrpSpPr>
          <p:cNvPr id="127" name="Groep 126">
            <a:extLst>
              <a:ext uri="{FF2B5EF4-FFF2-40B4-BE49-F238E27FC236}">
                <a16:creationId xmlns:a16="http://schemas.microsoft.com/office/drawing/2014/main" id="{39C8658F-1D1C-49DD-9654-6FDB72361808}"/>
              </a:ext>
            </a:extLst>
          </p:cNvPr>
          <p:cNvGrpSpPr/>
          <p:nvPr/>
        </p:nvGrpSpPr>
        <p:grpSpPr>
          <a:xfrm>
            <a:off x="5862535" y="1437318"/>
            <a:ext cx="914400" cy="1098624"/>
            <a:chOff x="6495668" y="1767518"/>
            <a:chExt cx="914400" cy="1098624"/>
          </a:xfrm>
        </p:grpSpPr>
        <p:pic>
          <p:nvPicPr>
            <p:cNvPr id="23" name="Afbeelding 22">
              <a:extLst>
                <a:ext uri="{FF2B5EF4-FFF2-40B4-BE49-F238E27FC236}">
                  <a16:creationId xmlns:a16="http://schemas.microsoft.com/office/drawing/2014/main" id="{6037B794-DB3D-47AE-84DA-4A5748E318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3854"/>
            <a:stretch/>
          </p:blipFill>
          <p:spPr bwMode="auto">
            <a:xfrm>
              <a:off x="6574621" y="1767518"/>
              <a:ext cx="700289" cy="603272"/>
            </a:xfrm>
            <a:prstGeom prst="rect">
              <a:avLst/>
            </a:prstGeom>
            <a:noFill/>
            <a:ln>
              <a:noFill/>
            </a:ln>
            <a:extLst>
              <a:ext uri="{53640926-AAD7-44D8-BBD7-CCE9431645EC}">
                <a14:shadowObscured xmlns:a14="http://schemas.microsoft.com/office/drawing/2010/main"/>
              </a:ext>
            </a:extLst>
          </p:spPr>
        </p:pic>
        <p:sp>
          <p:nvSpPr>
            <p:cNvPr id="29" name="Tekstvak 28">
              <a:extLst>
                <a:ext uri="{FF2B5EF4-FFF2-40B4-BE49-F238E27FC236}">
                  <a16:creationId xmlns:a16="http://schemas.microsoft.com/office/drawing/2014/main" id="{43B6EDF6-25C5-4833-A6AB-481E43CBC885}"/>
                </a:ext>
              </a:extLst>
            </p:cNvPr>
            <p:cNvSpPr txBox="1"/>
            <p:nvPr/>
          </p:nvSpPr>
          <p:spPr>
            <a:xfrm>
              <a:off x="6495668" y="1951742"/>
              <a:ext cx="914400" cy="914400"/>
            </a:xfrm>
            <a:prstGeom prst="rect">
              <a:avLst/>
            </a:prstGeom>
          </p:spPr>
          <p:txBody>
            <a:bodyPr vert="horz" wrap="none" lIns="0" tIns="0" rIns="0" bIns="0" rtlCol="0" anchor="b" anchorCtr="0">
              <a:normAutofit/>
            </a:bodyPr>
            <a:lstStyle/>
            <a:p>
              <a:pPr algn="ctr"/>
              <a:r>
                <a:rPr lang="nl-NL" dirty="0"/>
                <a:t>FACILITEITEN</a:t>
              </a:r>
            </a:p>
            <a:p>
              <a:pPr algn="ctr"/>
              <a:r>
                <a:rPr lang="nl-NL" dirty="0"/>
                <a:t>VOORZIENINGEN</a:t>
              </a:r>
            </a:p>
          </p:txBody>
        </p:sp>
      </p:grpSp>
      <p:grpSp>
        <p:nvGrpSpPr>
          <p:cNvPr id="113" name="Groep 112">
            <a:extLst>
              <a:ext uri="{FF2B5EF4-FFF2-40B4-BE49-F238E27FC236}">
                <a16:creationId xmlns:a16="http://schemas.microsoft.com/office/drawing/2014/main" id="{3F1D0EF8-3211-4AEC-83D4-0BB13209AC04}"/>
              </a:ext>
            </a:extLst>
          </p:cNvPr>
          <p:cNvGrpSpPr/>
          <p:nvPr/>
        </p:nvGrpSpPr>
        <p:grpSpPr>
          <a:xfrm>
            <a:off x="8009164" y="1373299"/>
            <a:ext cx="914400" cy="1149424"/>
            <a:chOff x="9182839" y="1716718"/>
            <a:chExt cx="914400" cy="1149424"/>
          </a:xfrm>
        </p:grpSpPr>
        <p:pic>
          <p:nvPicPr>
            <p:cNvPr id="24" name="Afbeelding 23">
              <a:extLst>
                <a:ext uri="{FF2B5EF4-FFF2-40B4-BE49-F238E27FC236}">
                  <a16:creationId xmlns:a16="http://schemas.microsoft.com/office/drawing/2014/main" id="{344249C1-7615-4341-9DDC-525B644EF14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 r="-3005" b="14163"/>
            <a:stretch/>
          </p:blipFill>
          <p:spPr bwMode="auto">
            <a:xfrm>
              <a:off x="9259841" y="1716718"/>
              <a:ext cx="760397" cy="633655"/>
            </a:xfrm>
            <a:prstGeom prst="rect">
              <a:avLst/>
            </a:prstGeom>
            <a:noFill/>
            <a:ln>
              <a:noFill/>
            </a:ln>
            <a:extLst>
              <a:ext uri="{53640926-AAD7-44D8-BBD7-CCE9431645EC}">
                <a14:shadowObscured xmlns:a14="http://schemas.microsoft.com/office/drawing/2010/main"/>
              </a:ext>
            </a:extLst>
          </p:spPr>
        </p:pic>
        <p:sp>
          <p:nvSpPr>
            <p:cNvPr id="31" name="Tekstvak 30">
              <a:extLst>
                <a:ext uri="{FF2B5EF4-FFF2-40B4-BE49-F238E27FC236}">
                  <a16:creationId xmlns:a16="http://schemas.microsoft.com/office/drawing/2014/main" id="{DF911F40-C8B5-465A-905A-43691C753604}"/>
                </a:ext>
              </a:extLst>
            </p:cNvPr>
            <p:cNvSpPr txBox="1"/>
            <p:nvPr/>
          </p:nvSpPr>
          <p:spPr>
            <a:xfrm>
              <a:off x="9182839" y="1951742"/>
              <a:ext cx="914400" cy="914400"/>
            </a:xfrm>
            <a:prstGeom prst="rect">
              <a:avLst/>
            </a:prstGeom>
          </p:spPr>
          <p:txBody>
            <a:bodyPr vert="horz" wrap="none" lIns="0" tIns="0" rIns="0" bIns="0" rtlCol="0" anchor="b" anchorCtr="0">
              <a:normAutofit/>
            </a:bodyPr>
            <a:lstStyle/>
            <a:p>
              <a:pPr algn="ctr"/>
              <a:r>
                <a:rPr lang="nl-NL" dirty="0"/>
                <a:t>CAMPAGNES/</a:t>
              </a:r>
            </a:p>
            <a:p>
              <a:pPr algn="ctr"/>
              <a:r>
                <a:rPr lang="nl-NL" dirty="0"/>
                <a:t>COMMUNICATIE</a:t>
              </a:r>
            </a:p>
          </p:txBody>
        </p:sp>
      </p:grpSp>
      <p:grpSp>
        <p:nvGrpSpPr>
          <p:cNvPr id="5" name="Groep 4">
            <a:extLst>
              <a:ext uri="{FF2B5EF4-FFF2-40B4-BE49-F238E27FC236}">
                <a16:creationId xmlns:a16="http://schemas.microsoft.com/office/drawing/2014/main" id="{4E2FFAE7-497E-4991-BAAF-3DD3E4E70D8C}"/>
              </a:ext>
            </a:extLst>
          </p:cNvPr>
          <p:cNvGrpSpPr/>
          <p:nvPr/>
        </p:nvGrpSpPr>
        <p:grpSpPr>
          <a:xfrm>
            <a:off x="3152778" y="2673220"/>
            <a:ext cx="2199989" cy="1063435"/>
            <a:chOff x="3820973" y="3533619"/>
            <a:chExt cx="2199989" cy="1063435"/>
          </a:xfrm>
        </p:grpSpPr>
        <p:pic>
          <p:nvPicPr>
            <p:cNvPr id="59" name="Picture 4" descr="https://site.trappers.net/assets/images/trappers.png">
              <a:extLst>
                <a:ext uri="{FF2B5EF4-FFF2-40B4-BE49-F238E27FC236}">
                  <a16:creationId xmlns:a16="http://schemas.microsoft.com/office/drawing/2014/main" id="{7FF76376-2397-4149-B168-1B7D39595308}"/>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0898" y="3533619"/>
              <a:ext cx="1380138" cy="46691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C6D4441-760B-481B-97A6-358021C8053F}"/>
                </a:ext>
              </a:extLst>
            </p:cNvPr>
            <p:cNvSpPr txBox="1"/>
            <p:nvPr/>
          </p:nvSpPr>
          <p:spPr>
            <a:xfrm>
              <a:off x="3820973" y="3682654"/>
              <a:ext cx="2199989" cy="914400"/>
            </a:xfrm>
            <a:prstGeom prst="rect">
              <a:avLst/>
            </a:prstGeom>
          </p:spPr>
          <p:txBody>
            <a:bodyPr vert="horz" wrap="none" lIns="0" tIns="0" rIns="0" bIns="0" rtlCol="0" anchor="ctr" anchorCtr="0">
              <a:normAutofit/>
            </a:bodyPr>
            <a:lstStyle/>
            <a:p>
              <a:pPr algn="ctr"/>
              <a:r>
                <a:rPr lang="nl-NL" dirty="0">
                  <a:solidFill>
                    <a:schemeClr val="bg1"/>
                  </a:solidFill>
                </a:rPr>
                <a:t>Fiets beloning</a:t>
              </a:r>
            </a:p>
          </p:txBody>
        </p:sp>
      </p:grpSp>
      <p:grpSp>
        <p:nvGrpSpPr>
          <p:cNvPr id="8" name="Groep 7">
            <a:extLst>
              <a:ext uri="{FF2B5EF4-FFF2-40B4-BE49-F238E27FC236}">
                <a16:creationId xmlns:a16="http://schemas.microsoft.com/office/drawing/2014/main" id="{D9B9FBA4-D4E4-4AC1-8896-B13D741752F8}"/>
              </a:ext>
            </a:extLst>
          </p:cNvPr>
          <p:cNvGrpSpPr/>
          <p:nvPr/>
        </p:nvGrpSpPr>
        <p:grpSpPr>
          <a:xfrm>
            <a:off x="3477032" y="3674748"/>
            <a:ext cx="1473098" cy="1215185"/>
            <a:chOff x="3699300" y="4056023"/>
            <a:chExt cx="2199989" cy="1814811"/>
          </a:xfrm>
        </p:grpSpPr>
        <p:pic>
          <p:nvPicPr>
            <p:cNvPr id="60" name="Picture 6" descr="Treinreizen met de OV-chipkaart | SeniorWeb">
              <a:extLst>
                <a:ext uri="{FF2B5EF4-FFF2-40B4-BE49-F238E27FC236}">
                  <a16:creationId xmlns:a16="http://schemas.microsoft.com/office/drawing/2014/main" id="{1CEA6D33-8EE6-4632-91A3-125C9EF6274A}"/>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0704" y="4056023"/>
              <a:ext cx="1297181" cy="1297181"/>
            </a:xfrm>
            <a:prstGeom prst="rect">
              <a:avLst/>
            </a:prstGeom>
            <a:noFill/>
            <a:extLst>
              <a:ext uri="{909E8E84-426E-40DD-AFC4-6F175D3DCCD1}">
                <a14:hiddenFill xmlns:a14="http://schemas.microsoft.com/office/drawing/2010/main">
                  <a:solidFill>
                    <a:srgbClr val="FFFFFF"/>
                  </a:solidFill>
                </a14:hiddenFill>
              </a:ext>
            </a:extLst>
          </p:spPr>
        </p:pic>
        <p:sp>
          <p:nvSpPr>
            <p:cNvPr id="69" name="Tekstvak 68">
              <a:extLst>
                <a:ext uri="{FF2B5EF4-FFF2-40B4-BE49-F238E27FC236}">
                  <a16:creationId xmlns:a16="http://schemas.microsoft.com/office/drawing/2014/main" id="{4128065C-21D0-4105-9422-9DE2069537C0}"/>
                </a:ext>
              </a:extLst>
            </p:cNvPr>
            <p:cNvSpPr txBox="1"/>
            <p:nvPr/>
          </p:nvSpPr>
          <p:spPr>
            <a:xfrm>
              <a:off x="3699300" y="4956434"/>
              <a:ext cx="2199989" cy="914400"/>
            </a:xfrm>
            <a:prstGeom prst="rect">
              <a:avLst/>
            </a:prstGeom>
          </p:spPr>
          <p:txBody>
            <a:bodyPr vert="horz" wrap="none" lIns="0" tIns="0" rIns="0" bIns="0" rtlCol="0" anchor="ctr" anchorCtr="0">
              <a:normAutofit/>
            </a:bodyPr>
            <a:lstStyle/>
            <a:p>
              <a:pPr algn="ctr"/>
              <a:r>
                <a:rPr lang="nl-NL" dirty="0">
                  <a:solidFill>
                    <a:schemeClr val="bg1"/>
                  </a:solidFill>
                </a:rPr>
                <a:t>OV-Vergoeding</a:t>
              </a:r>
            </a:p>
          </p:txBody>
        </p:sp>
      </p:grpSp>
      <p:grpSp>
        <p:nvGrpSpPr>
          <p:cNvPr id="10" name="Groep 9">
            <a:extLst>
              <a:ext uri="{FF2B5EF4-FFF2-40B4-BE49-F238E27FC236}">
                <a16:creationId xmlns:a16="http://schemas.microsoft.com/office/drawing/2014/main" id="{FE331B3A-E9AC-47BA-8F12-5F06AB35B0FA}"/>
              </a:ext>
            </a:extLst>
          </p:cNvPr>
          <p:cNvGrpSpPr/>
          <p:nvPr/>
        </p:nvGrpSpPr>
        <p:grpSpPr>
          <a:xfrm>
            <a:off x="4889395" y="2534433"/>
            <a:ext cx="2199989" cy="1493206"/>
            <a:chOff x="5472553" y="3106418"/>
            <a:chExt cx="2199989" cy="1493206"/>
          </a:xfrm>
        </p:grpSpPr>
        <p:pic>
          <p:nvPicPr>
            <p:cNvPr id="61" name="Picture 8" descr="https://cdn.webshopapp.com/shops/244263/files/369414623/combicraft-bordje-parkeerplaats-fiets-21x30cm.jpg">
              <a:extLst>
                <a:ext uri="{FF2B5EF4-FFF2-40B4-BE49-F238E27FC236}">
                  <a16:creationId xmlns:a16="http://schemas.microsoft.com/office/drawing/2014/main" id="{EB95C0D2-0096-419D-9E1F-631A05662782}"/>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6662" y="3106418"/>
              <a:ext cx="851772" cy="851772"/>
            </a:xfrm>
            <a:prstGeom prst="rect">
              <a:avLst/>
            </a:prstGeom>
            <a:noFill/>
            <a:extLst>
              <a:ext uri="{909E8E84-426E-40DD-AFC4-6F175D3DCCD1}">
                <a14:hiddenFill xmlns:a14="http://schemas.microsoft.com/office/drawing/2010/main">
                  <a:solidFill>
                    <a:srgbClr val="FFFFFF"/>
                  </a:solidFill>
                </a14:hiddenFill>
              </a:ext>
            </a:extLst>
          </p:spPr>
        </p:pic>
        <p:sp>
          <p:nvSpPr>
            <p:cNvPr id="70" name="Tekstvak 69">
              <a:extLst>
                <a:ext uri="{FF2B5EF4-FFF2-40B4-BE49-F238E27FC236}">
                  <a16:creationId xmlns:a16="http://schemas.microsoft.com/office/drawing/2014/main" id="{6E08C089-3BD2-43C4-9557-290CDFB8D917}"/>
                </a:ext>
              </a:extLst>
            </p:cNvPr>
            <p:cNvSpPr txBox="1"/>
            <p:nvPr/>
          </p:nvSpPr>
          <p:spPr>
            <a:xfrm>
              <a:off x="5472553" y="3685224"/>
              <a:ext cx="2199989" cy="914400"/>
            </a:xfrm>
            <a:prstGeom prst="rect">
              <a:avLst/>
            </a:prstGeom>
          </p:spPr>
          <p:txBody>
            <a:bodyPr vert="horz" wrap="none" lIns="0" tIns="0" rIns="0" bIns="0" rtlCol="0" anchor="ctr" anchorCtr="0">
              <a:normAutofit/>
            </a:bodyPr>
            <a:lstStyle/>
            <a:p>
              <a:pPr algn="ctr"/>
              <a:r>
                <a:rPr lang="nl-NL" dirty="0">
                  <a:solidFill>
                    <a:schemeClr val="bg1"/>
                  </a:solidFill>
                </a:rPr>
                <a:t>Veilige fiets</a:t>
              </a:r>
            </a:p>
            <a:p>
              <a:pPr algn="ctr"/>
              <a:r>
                <a:rPr lang="nl-NL" dirty="0">
                  <a:solidFill>
                    <a:schemeClr val="bg1"/>
                  </a:solidFill>
                </a:rPr>
                <a:t>parkeerplek</a:t>
              </a:r>
            </a:p>
          </p:txBody>
        </p:sp>
      </p:grpSp>
      <p:grpSp>
        <p:nvGrpSpPr>
          <p:cNvPr id="14" name="Groep 13">
            <a:extLst>
              <a:ext uri="{FF2B5EF4-FFF2-40B4-BE49-F238E27FC236}">
                <a16:creationId xmlns:a16="http://schemas.microsoft.com/office/drawing/2014/main" id="{9C4925A3-EE21-498A-92AD-AF4705C5BCDD}"/>
              </a:ext>
            </a:extLst>
          </p:cNvPr>
          <p:cNvGrpSpPr/>
          <p:nvPr/>
        </p:nvGrpSpPr>
        <p:grpSpPr>
          <a:xfrm>
            <a:off x="6174391" y="2605580"/>
            <a:ext cx="2199989" cy="1438410"/>
            <a:chOff x="7058473" y="3285023"/>
            <a:chExt cx="2199989" cy="1438410"/>
          </a:xfrm>
        </p:grpSpPr>
        <p:pic>
          <p:nvPicPr>
            <p:cNvPr id="63" name="Picture 12" descr="https://esvshop.nl/128126-thickbox_default/bord-oplaadpunt-elektrische-fiets-600-x-400-mm-kunststof.jpg">
              <a:extLst>
                <a:ext uri="{FF2B5EF4-FFF2-40B4-BE49-F238E27FC236}">
                  <a16:creationId xmlns:a16="http://schemas.microsoft.com/office/drawing/2014/main" id="{2317BB68-3E81-4A23-9ED7-7B6F98C49E38}"/>
                </a:ext>
              </a:extLst>
            </p:cNvPr>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25570" t="22556" r="25848" b="23436"/>
            <a:stretch/>
          </p:blipFill>
          <p:spPr bwMode="auto">
            <a:xfrm>
              <a:off x="7902937" y="3285023"/>
              <a:ext cx="498712" cy="716712"/>
            </a:xfrm>
            <a:prstGeom prst="rect">
              <a:avLst/>
            </a:prstGeom>
            <a:noFill/>
            <a:extLst>
              <a:ext uri="{909E8E84-426E-40DD-AFC4-6F175D3DCCD1}">
                <a14:hiddenFill xmlns:a14="http://schemas.microsoft.com/office/drawing/2010/main">
                  <a:solidFill>
                    <a:srgbClr val="FFFFFF"/>
                  </a:solidFill>
                </a14:hiddenFill>
              </a:ext>
            </a:extLst>
          </p:spPr>
        </p:pic>
        <p:sp>
          <p:nvSpPr>
            <p:cNvPr id="71" name="Tekstvak 70">
              <a:extLst>
                <a:ext uri="{FF2B5EF4-FFF2-40B4-BE49-F238E27FC236}">
                  <a16:creationId xmlns:a16="http://schemas.microsoft.com/office/drawing/2014/main" id="{45BC6774-BA51-4354-834F-742F25D8B3C7}"/>
                </a:ext>
              </a:extLst>
            </p:cNvPr>
            <p:cNvSpPr txBox="1"/>
            <p:nvPr/>
          </p:nvSpPr>
          <p:spPr>
            <a:xfrm>
              <a:off x="7058473" y="3809033"/>
              <a:ext cx="2199989" cy="914400"/>
            </a:xfrm>
            <a:prstGeom prst="rect">
              <a:avLst/>
            </a:prstGeom>
          </p:spPr>
          <p:txBody>
            <a:bodyPr vert="horz" wrap="none" lIns="0" tIns="0" rIns="0" bIns="0" rtlCol="0" anchor="ctr" anchorCtr="0">
              <a:normAutofit/>
            </a:bodyPr>
            <a:lstStyle/>
            <a:p>
              <a:pPr algn="ctr"/>
              <a:r>
                <a:rPr lang="nl-NL" dirty="0">
                  <a:solidFill>
                    <a:schemeClr val="bg1"/>
                  </a:solidFill>
                </a:rPr>
                <a:t>Laadpunten</a:t>
              </a:r>
            </a:p>
            <a:p>
              <a:pPr algn="ctr"/>
              <a:r>
                <a:rPr lang="nl-NL" dirty="0">
                  <a:solidFill>
                    <a:schemeClr val="bg1"/>
                  </a:solidFill>
                </a:rPr>
                <a:t>E-bikes</a:t>
              </a:r>
            </a:p>
          </p:txBody>
        </p:sp>
      </p:grpSp>
      <p:grpSp>
        <p:nvGrpSpPr>
          <p:cNvPr id="18" name="Groep 17">
            <a:extLst>
              <a:ext uri="{FF2B5EF4-FFF2-40B4-BE49-F238E27FC236}">
                <a16:creationId xmlns:a16="http://schemas.microsoft.com/office/drawing/2014/main" id="{CC470617-5335-433C-B960-0C445B38DC36}"/>
              </a:ext>
            </a:extLst>
          </p:cNvPr>
          <p:cNvGrpSpPr/>
          <p:nvPr/>
        </p:nvGrpSpPr>
        <p:grpSpPr>
          <a:xfrm>
            <a:off x="5077507" y="4742173"/>
            <a:ext cx="2199989" cy="1234631"/>
            <a:chOff x="5658973" y="4993412"/>
            <a:chExt cx="2199989" cy="1234631"/>
          </a:xfrm>
        </p:grpSpPr>
        <p:pic>
          <p:nvPicPr>
            <p:cNvPr id="62" name="Picture 33">
              <a:extLst>
                <a:ext uri="{FF2B5EF4-FFF2-40B4-BE49-F238E27FC236}">
                  <a16:creationId xmlns:a16="http://schemas.microsoft.com/office/drawing/2014/main" id="{47543ADF-9F4F-43E4-A3D3-9AA210BB228E}"/>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6500492" y="4993412"/>
              <a:ext cx="468371" cy="470791"/>
            </a:xfrm>
            <a:prstGeom prst="rect">
              <a:avLst/>
            </a:prstGeom>
          </p:spPr>
        </p:pic>
        <p:sp>
          <p:nvSpPr>
            <p:cNvPr id="72" name="Tekstvak 71">
              <a:extLst>
                <a:ext uri="{FF2B5EF4-FFF2-40B4-BE49-F238E27FC236}">
                  <a16:creationId xmlns:a16="http://schemas.microsoft.com/office/drawing/2014/main" id="{E48DFD3E-C9F5-4C40-B9B3-9C712A8A9598}"/>
                </a:ext>
              </a:extLst>
            </p:cNvPr>
            <p:cNvSpPr txBox="1"/>
            <p:nvPr/>
          </p:nvSpPr>
          <p:spPr>
            <a:xfrm>
              <a:off x="5658973" y="5313643"/>
              <a:ext cx="2199989" cy="914400"/>
            </a:xfrm>
            <a:prstGeom prst="rect">
              <a:avLst/>
            </a:prstGeom>
          </p:spPr>
          <p:txBody>
            <a:bodyPr vert="horz" wrap="none" lIns="0" tIns="0" rIns="0" bIns="0" rtlCol="0" anchor="ctr" anchorCtr="0">
              <a:normAutofit/>
            </a:bodyPr>
            <a:lstStyle/>
            <a:p>
              <a:pPr algn="ctr"/>
              <a:r>
                <a:rPr lang="nl-NL" dirty="0">
                  <a:solidFill>
                    <a:schemeClr val="bg1"/>
                  </a:solidFill>
                </a:rPr>
                <a:t>Faciliteiten</a:t>
              </a:r>
            </a:p>
            <a:p>
              <a:pPr algn="ctr"/>
              <a:r>
                <a:rPr lang="nl-NL" dirty="0">
                  <a:solidFill>
                    <a:schemeClr val="bg1"/>
                  </a:solidFill>
                </a:rPr>
                <a:t>(douche, </a:t>
              </a:r>
              <a:r>
                <a:rPr lang="nl-NL" dirty="0" err="1">
                  <a:solidFill>
                    <a:schemeClr val="bg1"/>
                  </a:solidFill>
                </a:rPr>
                <a:t>etc</a:t>
              </a:r>
              <a:r>
                <a:rPr lang="nl-NL" dirty="0">
                  <a:solidFill>
                    <a:schemeClr val="bg1"/>
                  </a:solidFill>
                </a:rPr>
                <a:t>)</a:t>
              </a:r>
            </a:p>
          </p:txBody>
        </p:sp>
      </p:grpSp>
      <p:grpSp>
        <p:nvGrpSpPr>
          <p:cNvPr id="30" name="Groep 29">
            <a:extLst>
              <a:ext uri="{FF2B5EF4-FFF2-40B4-BE49-F238E27FC236}">
                <a16:creationId xmlns:a16="http://schemas.microsoft.com/office/drawing/2014/main" id="{CF1452A3-F61A-42CB-B682-2DD42AD0A94A}"/>
              </a:ext>
            </a:extLst>
          </p:cNvPr>
          <p:cNvGrpSpPr/>
          <p:nvPr/>
        </p:nvGrpSpPr>
        <p:grpSpPr>
          <a:xfrm>
            <a:off x="7622486" y="2875386"/>
            <a:ext cx="2199989" cy="1461174"/>
            <a:chOff x="8595251" y="3083204"/>
            <a:chExt cx="2199989" cy="1461174"/>
          </a:xfrm>
        </p:grpSpPr>
        <p:pic>
          <p:nvPicPr>
            <p:cNvPr id="66" name="Picture 18" descr="Website laten maken - vanaf €199! - wjwebdesign.nl">
              <a:extLst>
                <a:ext uri="{FF2B5EF4-FFF2-40B4-BE49-F238E27FC236}">
                  <a16:creationId xmlns:a16="http://schemas.microsoft.com/office/drawing/2014/main" id="{4B3BF6BD-C21A-4652-BEBF-3550B80836E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086326" y="3083204"/>
              <a:ext cx="1217838" cy="733470"/>
            </a:xfrm>
            <a:prstGeom prst="rect">
              <a:avLst/>
            </a:prstGeom>
            <a:noFill/>
            <a:extLst>
              <a:ext uri="{909E8E84-426E-40DD-AFC4-6F175D3DCCD1}">
                <a14:hiddenFill xmlns:a14="http://schemas.microsoft.com/office/drawing/2010/main">
                  <a:solidFill>
                    <a:srgbClr val="FFFFFF"/>
                  </a:solidFill>
                </a14:hiddenFill>
              </a:ext>
            </a:extLst>
          </p:spPr>
        </p:pic>
        <p:sp>
          <p:nvSpPr>
            <p:cNvPr id="73" name="Tekstvak 72">
              <a:extLst>
                <a:ext uri="{FF2B5EF4-FFF2-40B4-BE49-F238E27FC236}">
                  <a16:creationId xmlns:a16="http://schemas.microsoft.com/office/drawing/2014/main" id="{A05E724F-E427-4606-A7FF-8D89625335D9}"/>
                </a:ext>
              </a:extLst>
            </p:cNvPr>
            <p:cNvSpPr txBox="1"/>
            <p:nvPr/>
          </p:nvSpPr>
          <p:spPr>
            <a:xfrm>
              <a:off x="8595251" y="3629978"/>
              <a:ext cx="2199989" cy="914400"/>
            </a:xfrm>
            <a:prstGeom prst="rect">
              <a:avLst/>
            </a:prstGeom>
          </p:spPr>
          <p:txBody>
            <a:bodyPr vert="horz" wrap="none" lIns="0" tIns="0" rIns="0" bIns="0" rtlCol="0" anchor="ctr" anchorCtr="0">
              <a:normAutofit/>
            </a:bodyPr>
            <a:lstStyle/>
            <a:p>
              <a:pPr algn="ctr"/>
              <a:r>
                <a:rPr lang="nl-NL" dirty="0">
                  <a:solidFill>
                    <a:schemeClr val="bg1"/>
                  </a:solidFill>
                </a:rPr>
                <a:t>Website, </a:t>
              </a:r>
            </a:p>
            <a:p>
              <a:pPr algn="ctr"/>
              <a:r>
                <a:rPr lang="nl-NL" dirty="0">
                  <a:solidFill>
                    <a:schemeClr val="bg1"/>
                  </a:solidFill>
                </a:rPr>
                <a:t>intranet, etc.</a:t>
              </a:r>
            </a:p>
          </p:txBody>
        </p:sp>
      </p:grpSp>
      <p:grpSp>
        <p:nvGrpSpPr>
          <p:cNvPr id="81" name="Groep 80">
            <a:extLst>
              <a:ext uri="{FF2B5EF4-FFF2-40B4-BE49-F238E27FC236}">
                <a16:creationId xmlns:a16="http://schemas.microsoft.com/office/drawing/2014/main" id="{42A95A8F-A319-4D33-A258-346968D62F4C}"/>
              </a:ext>
            </a:extLst>
          </p:cNvPr>
          <p:cNvGrpSpPr/>
          <p:nvPr/>
        </p:nvGrpSpPr>
        <p:grpSpPr>
          <a:xfrm>
            <a:off x="7560757" y="4527737"/>
            <a:ext cx="2199989" cy="1164750"/>
            <a:chOff x="8491469" y="4569942"/>
            <a:chExt cx="2199989" cy="1164750"/>
          </a:xfrm>
        </p:grpSpPr>
        <p:sp>
          <p:nvSpPr>
            <p:cNvPr id="79" name="Tekstvak 78">
              <a:extLst>
                <a:ext uri="{FF2B5EF4-FFF2-40B4-BE49-F238E27FC236}">
                  <a16:creationId xmlns:a16="http://schemas.microsoft.com/office/drawing/2014/main" id="{F461936C-9467-49F0-9B6E-D49FE9FB81F5}"/>
                </a:ext>
              </a:extLst>
            </p:cNvPr>
            <p:cNvSpPr txBox="1"/>
            <p:nvPr/>
          </p:nvSpPr>
          <p:spPr>
            <a:xfrm>
              <a:off x="8491469" y="4820292"/>
              <a:ext cx="2199989" cy="914400"/>
            </a:xfrm>
            <a:prstGeom prst="rect">
              <a:avLst/>
            </a:prstGeom>
          </p:spPr>
          <p:txBody>
            <a:bodyPr vert="horz" wrap="none" lIns="0" tIns="0" rIns="0" bIns="0" rtlCol="0" anchor="ctr" anchorCtr="0">
              <a:normAutofit/>
            </a:bodyPr>
            <a:lstStyle/>
            <a:p>
              <a:pPr algn="ctr"/>
              <a:r>
                <a:rPr lang="nl-NL" dirty="0">
                  <a:solidFill>
                    <a:schemeClr val="bg1"/>
                  </a:solidFill>
                </a:rPr>
                <a:t>Thema week</a:t>
              </a:r>
            </a:p>
          </p:txBody>
        </p:sp>
        <p:pic>
          <p:nvPicPr>
            <p:cNvPr id="82" name="Tijdelijke aanduiding voor inhoud 76">
              <a:extLst>
                <a:ext uri="{FF2B5EF4-FFF2-40B4-BE49-F238E27FC236}">
                  <a16:creationId xmlns:a16="http://schemas.microsoft.com/office/drawing/2014/main" id="{B5B1CFA3-71E8-4B4F-BD23-24F1E1452617}"/>
                </a:ext>
              </a:extLst>
            </p:cNvPr>
            <p:cNvPicPr>
              <a:picLocks noChangeAspect="1"/>
            </p:cNvPicPr>
            <p:nvPr/>
          </p:nvPicPr>
          <p:blipFill rotWithShape="1">
            <a:blip r:embed="rId18">
              <a:duotone>
                <a:schemeClr val="accent1">
                  <a:shade val="45000"/>
                  <a:satMod val="135000"/>
                </a:schemeClr>
                <a:prstClr val="white"/>
              </a:duotone>
              <a:extLst>
                <a:ext uri="{28A0092B-C50C-407E-A947-70E740481C1C}">
                  <a14:useLocalDpi xmlns:a14="http://schemas.microsoft.com/office/drawing/2010/main" val="0"/>
                </a:ext>
              </a:extLst>
            </a:blip>
            <a:srcRect l="10233" t="1962" r="10966" b="18541"/>
            <a:stretch/>
          </p:blipFill>
          <p:spPr>
            <a:xfrm>
              <a:off x="9287687" y="4569942"/>
              <a:ext cx="607553" cy="612926"/>
            </a:xfrm>
            <a:prstGeom prst="rect">
              <a:avLst/>
            </a:prstGeom>
          </p:spPr>
        </p:pic>
      </p:grpSp>
      <p:pic>
        <p:nvPicPr>
          <p:cNvPr id="94" name="Picture 20" descr="Verkeersbord BW112 Betaald parkeren met pas kopen? Bestel!">
            <a:extLst>
              <a:ext uri="{FF2B5EF4-FFF2-40B4-BE49-F238E27FC236}">
                <a16:creationId xmlns:a16="http://schemas.microsoft.com/office/drawing/2014/main" id="{D8363EA2-2CA1-49AA-9531-F6C4E880BA1D}"/>
              </a:ext>
            </a:extLst>
          </p:cNvPr>
          <p:cNvPicPr>
            <a:picLocks noGrp="1"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34369" y="2593188"/>
            <a:ext cx="1260620" cy="1260620"/>
          </a:xfrm>
          <a:prstGeom prst="rect">
            <a:avLst/>
          </a:prstGeom>
          <a:noFill/>
          <a:extLst>
            <a:ext uri="{909E8E84-426E-40DD-AFC4-6F175D3DCCD1}">
              <a14:hiddenFill xmlns:a14="http://schemas.microsoft.com/office/drawing/2010/main">
                <a:solidFill>
                  <a:srgbClr val="FFFFFF"/>
                </a:solidFill>
              </a14:hiddenFill>
            </a:ext>
          </a:extLst>
        </p:spPr>
      </p:pic>
      <p:sp>
        <p:nvSpPr>
          <p:cNvPr id="95" name="Tekstvak 94">
            <a:extLst>
              <a:ext uri="{FF2B5EF4-FFF2-40B4-BE49-F238E27FC236}">
                <a16:creationId xmlns:a16="http://schemas.microsoft.com/office/drawing/2014/main" id="{713CF450-71BD-49C5-8C40-B3EE0BACD045}"/>
              </a:ext>
            </a:extLst>
          </p:cNvPr>
          <p:cNvSpPr txBox="1"/>
          <p:nvPr/>
        </p:nvSpPr>
        <p:spPr>
          <a:xfrm>
            <a:off x="1164685" y="3463827"/>
            <a:ext cx="2199989" cy="914400"/>
          </a:xfrm>
          <a:prstGeom prst="rect">
            <a:avLst/>
          </a:prstGeom>
        </p:spPr>
        <p:txBody>
          <a:bodyPr vert="horz" wrap="none" lIns="0" tIns="0" rIns="0" bIns="0" rtlCol="0" anchor="ctr" anchorCtr="0">
            <a:normAutofit/>
          </a:bodyPr>
          <a:lstStyle/>
          <a:p>
            <a:pPr algn="ctr"/>
            <a:r>
              <a:rPr lang="nl-NL" dirty="0">
                <a:solidFill>
                  <a:schemeClr val="bg1"/>
                </a:solidFill>
              </a:rPr>
              <a:t>Parkeerbeleid</a:t>
            </a:r>
          </a:p>
        </p:txBody>
      </p:sp>
      <p:grpSp>
        <p:nvGrpSpPr>
          <p:cNvPr id="92" name="Groep 91">
            <a:extLst>
              <a:ext uri="{FF2B5EF4-FFF2-40B4-BE49-F238E27FC236}">
                <a16:creationId xmlns:a16="http://schemas.microsoft.com/office/drawing/2014/main" id="{7881927A-5254-4245-96E4-BF6556BC178A}"/>
              </a:ext>
            </a:extLst>
          </p:cNvPr>
          <p:cNvGrpSpPr/>
          <p:nvPr/>
        </p:nvGrpSpPr>
        <p:grpSpPr>
          <a:xfrm>
            <a:off x="1198683" y="4062254"/>
            <a:ext cx="2199989" cy="1861815"/>
            <a:chOff x="1140349" y="4405154"/>
            <a:chExt cx="2199989" cy="1861815"/>
          </a:xfrm>
        </p:grpSpPr>
        <p:pic>
          <p:nvPicPr>
            <p:cNvPr id="68" name="Picture 22" descr="thuis werken op de vloer 1222757 - Download Free Vectors, Vector Bestanden,  Ontwerpen Templates">
              <a:extLst>
                <a:ext uri="{FF2B5EF4-FFF2-40B4-BE49-F238E27FC236}">
                  <a16:creationId xmlns:a16="http://schemas.microsoft.com/office/drawing/2014/main" id="{2FAA8FB6-094D-4229-8657-061D0457E484}"/>
                </a:ext>
              </a:extLst>
            </p:cNvP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9974" y="4405154"/>
              <a:ext cx="2120739" cy="1193068"/>
            </a:xfrm>
            <a:prstGeom prst="rect">
              <a:avLst/>
            </a:prstGeom>
            <a:noFill/>
            <a:extLst>
              <a:ext uri="{909E8E84-426E-40DD-AFC4-6F175D3DCCD1}">
                <a14:hiddenFill xmlns:a14="http://schemas.microsoft.com/office/drawing/2010/main">
                  <a:solidFill>
                    <a:srgbClr val="FFFFFF"/>
                  </a:solidFill>
                </a14:hiddenFill>
              </a:ext>
            </a:extLst>
          </p:spPr>
        </p:pic>
        <p:sp>
          <p:nvSpPr>
            <p:cNvPr id="96" name="Tekstvak 95">
              <a:extLst>
                <a:ext uri="{FF2B5EF4-FFF2-40B4-BE49-F238E27FC236}">
                  <a16:creationId xmlns:a16="http://schemas.microsoft.com/office/drawing/2014/main" id="{F6EFBA7D-CC6C-4270-BF3E-E6D8F0FF3F7B}"/>
                </a:ext>
              </a:extLst>
            </p:cNvPr>
            <p:cNvSpPr txBox="1"/>
            <p:nvPr/>
          </p:nvSpPr>
          <p:spPr>
            <a:xfrm>
              <a:off x="1140349" y="5352569"/>
              <a:ext cx="2199989" cy="914400"/>
            </a:xfrm>
            <a:prstGeom prst="rect">
              <a:avLst/>
            </a:prstGeom>
          </p:spPr>
          <p:txBody>
            <a:bodyPr vert="horz" wrap="none" lIns="0" tIns="0" rIns="0" bIns="0" rtlCol="0" anchor="ctr" anchorCtr="0">
              <a:normAutofit/>
            </a:bodyPr>
            <a:lstStyle/>
            <a:p>
              <a:pPr algn="ctr"/>
              <a:r>
                <a:rPr lang="nl-NL" dirty="0">
                  <a:solidFill>
                    <a:schemeClr val="bg1"/>
                  </a:solidFill>
                </a:rPr>
                <a:t>Thuiswerkbeleid, </a:t>
              </a:r>
            </a:p>
            <a:p>
              <a:pPr algn="ctr"/>
              <a:r>
                <a:rPr lang="nl-NL" dirty="0">
                  <a:solidFill>
                    <a:schemeClr val="bg1"/>
                  </a:solidFill>
                </a:rPr>
                <a:t>E-care</a:t>
              </a:r>
            </a:p>
          </p:txBody>
        </p:sp>
      </p:grpSp>
      <p:grpSp>
        <p:nvGrpSpPr>
          <p:cNvPr id="3" name="Groep 2">
            <a:extLst>
              <a:ext uri="{FF2B5EF4-FFF2-40B4-BE49-F238E27FC236}">
                <a16:creationId xmlns:a16="http://schemas.microsoft.com/office/drawing/2014/main" id="{E2BBF7A3-3230-486E-BF96-D65AFFA7F7C6}"/>
              </a:ext>
            </a:extLst>
          </p:cNvPr>
          <p:cNvGrpSpPr/>
          <p:nvPr/>
        </p:nvGrpSpPr>
        <p:grpSpPr>
          <a:xfrm>
            <a:off x="6366808" y="4901449"/>
            <a:ext cx="2199989" cy="1222109"/>
            <a:chOff x="8110382" y="5217934"/>
            <a:chExt cx="2199989" cy="1222109"/>
          </a:xfrm>
        </p:grpSpPr>
        <p:sp>
          <p:nvSpPr>
            <p:cNvPr id="101" name="Tekstvak 100">
              <a:extLst>
                <a:ext uri="{FF2B5EF4-FFF2-40B4-BE49-F238E27FC236}">
                  <a16:creationId xmlns:a16="http://schemas.microsoft.com/office/drawing/2014/main" id="{E35A0DB8-FAAD-43E3-B015-979039274C98}"/>
                </a:ext>
              </a:extLst>
            </p:cNvPr>
            <p:cNvSpPr txBox="1"/>
            <p:nvPr/>
          </p:nvSpPr>
          <p:spPr>
            <a:xfrm>
              <a:off x="8110382" y="5525643"/>
              <a:ext cx="2199989" cy="914400"/>
            </a:xfrm>
            <a:prstGeom prst="rect">
              <a:avLst/>
            </a:prstGeom>
          </p:spPr>
          <p:txBody>
            <a:bodyPr vert="horz" wrap="none" lIns="0" tIns="0" rIns="0" bIns="0" rtlCol="0" anchor="ctr" anchorCtr="0">
              <a:normAutofit/>
            </a:bodyPr>
            <a:lstStyle/>
            <a:p>
              <a:pPr algn="ctr"/>
              <a:r>
                <a:rPr lang="nl-NL" dirty="0">
                  <a:solidFill>
                    <a:schemeClr val="bg1"/>
                  </a:solidFill>
                </a:rPr>
                <a:t>Laadpalen</a:t>
              </a:r>
            </a:p>
          </p:txBody>
        </p:sp>
        <p:pic>
          <p:nvPicPr>
            <p:cNvPr id="105" name="Tijdelijke aanduiding voor inhoud 101">
              <a:extLst>
                <a:ext uri="{FF2B5EF4-FFF2-40B4-BE49-F238E27FC236}">
                  <a16:creationId xmlns:a16="http://schemas.microsoft.com/office/drawing/2014/main" id="{8E5EDCBD-87CF-4A3F-9CD9-A815CF8CCC28}"/>
                </a:ext>
              </a:extLst>
            </p:cNvPr>
            <p:cNvPicPr>
              <a:picLocks noChangeAspect="1"/>
            </p:cNvPicPr>
            <p:nvPr/>
          </p:nvPicPr>
          <p:blipFill rotWithShape="1">
            <a:blip r:embed="rId21">
              <a:duotone>
                <a:schemeClr val="accent1">
                  <a:shade val="45000"/>
                  <a:satMod val="135000"/>
                </a:schemeClr>
                <a:prstClr val="white"/>
              </a:duotone>
              <a:extLst>
                <a:ext uri="{28A0092B-C50C-407E-A947-70E740481C1C}">
                  <a14:useLocalDpi xmlns:a14="http://schemas.microsoft.com/office/drawing/2010/main" val="0"/>
                </a:ext>
              </a:extLst>
            </a:blip>
            <a:srcRect l="7266" t="1569" r="7654" b="14389"/>
            <a:stretch/>
          </p:blipFill>
          <p:spPr>
            <a:xfrm>
              <a:off x="8877547" y="5217934"/>
              <a:ext cx="650861" cy="642913"/>
            </a:xfrm>
            <a:prstGeom prst="rect">
              <a:avLst/>
            </a:prstGeom>
          </p:spPr>
        </p:pic>
      </p:grpSp>
      <p:grpSp>
        <p:nvGrpSpPr>
          <p:cNvPr id="110" name="Groep 109">
            <a:extLst>
              <a:ext uri="{FF2B5EF4-FFF2-40B4-BE49-F238E27FC236}">
                <a16:creationId xmlns:a16="http://schemas.microsoft.com/office/drawing/2014/main" id="{87796076-F0D1-4B7F-8C35-7A45927D630F}"/>
              </a:ext>
            </a:extLst>
          </p:cNvPr>
          <p:cNvGrpSpPr/>
          <p:nvPr/>
        </p:nvGrpSpPr>
        <p:grpSpPr>
          <a:xfrm>
            <a:off x="6204353" y="4008766"/>
            <a:ext cx="2199989" cy="1009689"/>
            <a:chOff x="6910162" y="5157722"/>
            <a:chExt cx="2199989" cy="1009689"/>
          </a:xfrm>
        </p:grpSpPr>
        <p:pic>
          <p:nvPicPr>
            <p:cNvPr id="111" name="Tijdelijke aanduiding voor inhoud 107">
              <a:extLst>
                <a:ext uri="{FF2B5EF4-FFF2-40B4-BE49-F238E27FC236}">
                  <a16:creationId xmlns:a16="http://schemas.microsoft.com/office/drawing/2014/main" id="{292C5ADC-81FD-49B6-8C6B-C97EECD769F5}"/>
                </a:ext>
              </a:extLst>
            </p:cNvPr>
            <p:cNvPicPr>
              <a:picLocks noChangeAspect="1"/>
            </p:cNvPicPr>
            <p:nvPr/>
          </p:nvPicPr>
          <p:blipFill rotWithShape="1">
            <a:blip r:embed="rId22">
              <a:duotone>
                <a:schemeClr val="accent1">
                  <a:shade val="45000"/>
                  <a:satMod val="135000"/>
                </a:schemeClr>
                <a:prstClr val="white"/>
              </a:duotone>
              <a:extLst>
                <a:ext uri="{28A0092B-C50C-407E-A947-70E740481C1C}">
                  <a14:useLocalDpi xmlns:a14="http://schemas.microsoft.com/office/drawing/2010/main" val="0"/>
                </a:ext>
              </a:extLst>
            </a:blip>
            <a:srcRect t="44092" b="16707"/>
            <a:stretch/>
          </p:blipFill>
          <p:spPr>
            <a:xfrm>
              <a:off x="7448114" y="5157722"/>
              <a:ext cx="1097813" cy="430358"/>
            </a:xfrm>
            <a:prstGeom prst="rect">
              <a:avLst/>
            </a:prstGeom>
          </p:spPr>
        </p:pic>
        <p:sp>
          <p:nvSpPr>
            <p:cNvPr id="112" name="Tekstvak 111">
              <a:extLst>
                <a:ext uri="{FF2B5EF4-FFF2-40B4-BE49-F238E27FC236}">
                  <a16:creationId xmlns:a16="http://schemas.microsoft.com/office/drawing/2014/main" id="{ED0A7EF4-3D1F-472C-9FD7-12A1E737D68C}"/>
                </a:ext>
              </a:extLst>
            </p:cNvPr>
            <p:cNvSpPr txBox="1"/>
            <p:nvPr/>
          </p:nvSpPr>
          <p:spPr>
            <a:xfrm>
              <a:off x="6910162" y="5253011"/>
              <a:ext cx="2199989" cy="914400"/>
            </a:xfrm>
            <a:prstGeom prst="rect">
              <a:avLst/>
            </a:prstGeom>
          </p:spPr>
          <p:txBody>
            <a:bodyPr vert="horz" wrap="none" lIns="0" tIns="0" rIns="0" bIns="0" rtlCol="0" anchor="ctr" anchorCtr="0">
              <a:normAutofit/>
            </a:bodyPr>
            <a:lstStyle/>
            <a:p>
              <a:pPr algn="ctr"/>
              <a:r>
                <a:rPr lang="nl-NL" dirty="0">
                  <a:solidFill>
                    <a:schemeClr val="bg1"/>
                  </a:solidFill>
                </a:rPr>
                <a:t>Pendelbus</a:t>
              </a:r>
            </a:p>
          </p:txBody>
        </p:sp>
      </p:grpSp>
      <p:grpSp>
        <p:nvGrpSpPr>
          <p:cNvPr id="125" name="Groep 124">
            <a:extLst>
              <a:ext uri="{FF2B5EF4-FFF2-40B4-BE49-F238E27FC236}">
                <a16:creationId xmlns:a16="http://schemas.microsoft.com/office/drawing/2014/main" id="{AADCD3CB-8E57-4107-8FCE-F3041556DCD2}"/>
              </a:ext>
            </a:extLst>
          </p:cNvPr>
          <p:cNvGrpSpPr/>
          <p:nvPr/>
        </p:nvGrpSpPr>
        <p:grpSpPr>
          <a:xfrm>
            <a:off x="3488902" y="4862493"/>
            <a:ext cx="1473098" cy="1080361"/>
            <a:chOff x="3488902" y="5205393"/>
            <a:chExt cx="1473098" cy="1080361"/>
          </a:xfrm>
        </p:grpSpPr>
        <p:grpSp>
          <p:nvGrpSpPr>
            <p:cNvPr id="122" name="Groep 121">
              <a:extLst>
                <a:ext uri="{FF2B5EF4-FFF2-40B4-BE49-F238E27FC236}">
                  <a16:creationId xmlns:a16="http://schemas.microsoft.com/office/drawing/2014/main" id="{8E284A2F-000B-46BE-A21C-7ABB89338425}"/>
                </a:ext>
              </a:extLst>
            </p:cNvPr>
            <p:cNvGrpSpPr/>
            <p:nvPr/>
          </p:nvGrpSpPr>
          <p:grpSpPr>
            <a:xfrm>
              <a:off x="3653846" y="5205393"/>
              <a:ext cx="1143210" cy="643434"/>
              <a:chOff x="3664671" y="5046801"/>
              <a:chExt cx="1143210" cy="643434"/>
            </a:xfrm>
          </p:grpSpPr>
          <p:pic>
            <p:nvPicPr>
              <p:cNvPr id="123" name="Tijdelijke aanduiding voor inhoud 119">
                <a:extLst>
                  <a:ext uri="{FF2B5EF4-FFF2-40B4-BE49-F238E27FC236}">
                    <a16:creationId xmlns:a16="http://schemas.microsoft.com/office/drawing/2014/main" id="{27781427-05AF-468E-B2BD-8FD00A9BFF82}"/>
                  </a:ext>
                </a:extLst>
              </p:cNvPr>
              <p:cNvPicPr>
                <a:picLocks noChangeAspect="1"/>
              </p:cNvPicPr>
              <p:nvPr/>
            </p:nvPicPr>
            <p:blipFill rotWithShape="1">
              <a:blip r:embed="rId23">
                <a:duotone>
                  <a:schemeClr val="accent1">
                    <a:shade val="45000"/>
                    <a:satMod val="135000"/>
                  </a:schemeClr>
                  <a:prstClr val="white"/>
                </a:duotone>
                <a:extLst>
                  <a:ext uri="{28A0092B-C50C-407E-A947-70E740481C1C}">
                    <a14:useLocalDpi xmlns:a14="http://schemas.microsoft.com/office/drawing/2010/main" val="0"/>
                  </a:ext>
                </a:extLst>
              </a:blip>
              <a:srcRect l="21598" t="3788" r="18238" b="19835"/>
              <a:stretch/>
            </p:blipFill>
            <p:spPr>
              <a:xfrm>
                <a:off x="4450327" y="5206760"/>
                <a:ext cx="357554" cy="453911"/>
              </a:xfrm>
              <a:prstGeom prst="rect">
                <a:avLst/>
              </a:prstGeom>
            </p:spPr>
          </p:pic>
          <p:pic>
            <p:nvPicPr>
              <p:cNvPr id="124" name="Tijdelijke aanduiding voor inhoud 115">
                <a:extLst>
                  <a:ext uri="{FF2B5EF4-FFF2-40B4-BE49-F238E27FC236}">
                    <a16:creationId xmlns:a16="http://schemas.microsoft.com/office/drawing/2014/main" id="{C37F72CA-D65E-4FDA-BE8A-4D5E09996F93}"/>
                  </a:ext>
                </a:extLst>
              </p:cNvPr>
              <p:cNvPicPr>
                <a:picLocks noChangeAspect="1"/>
              </p:cNvPicPr>
              <p:nvPr/>
            </p:nvPicPr>
            <p:blipFill rotWithShape="1">
              <a:blip r:embed="rId24">
                <a:duotone>
                  <a:schemeClr val="accent1">
                    <a:shade val="45000"/>
                    <a:satMod val="135000"/>
                  </a:schemeClr>
                  <a:prstClr val="white"/>
                </a:duotone>
                <a:extLst>
                  <a:ext uri="{28A0092B-C50C-407E-A947-70E740481C1C}">
                    <a14:useLocalDpi xmlns:a14="http://schemas.microsoft.com/office/drawing/2010/main" val="0"/>
                  </a:ext>
                </a:extLst>
              </a:blip>
              <a:srcRect l="11795" t="10514" r="12181" b="34752"/>
              <a:stretch/>
            </p:blipFill>
            <p:spPr>
              <a:xfrm flipH="1">
                <a:off x="3664671" y="5046801"/>
                <a:ext cx="893710" cy="643434"/>
              </a:xfrm>
              <a:prstGeom prst="rect">
                <a:avLst/>
              </a:prstGeom>
            </p:spPr>
          </p:pic>
        </p:grpSp>
        <p:sp>
          <p:nvSpPr>
            <p:cNvPr id="126" name="Tekstvak 125">
              <a:extLst>
                <a:ext uri="{FF2B5EF4-FFF2-40B4-BE49-F238E27FC236}">
                  <a16:creationId xmlns:a16="http://schemas.microsoft.com/office/drawing/2014/main" id="{0CF83CFA-DD87-4F5F-BA82-4023F1E0F0EB}"/>
                </a:ext>
              </a:extLst>
            </p:cNvPr>
            <p:cNvSpPr txBox="1"/>
            <p:nvPr/>
          </p:nvSpPr>
          <p:spPr>
            <a:xfrm>
              <a:off x="3488902" y="5673478"/>
              <a:ext cx="1473098" cy="612276"/>
            </a:xfrm>
            <a:prstGeom prst="rect">
              <a:avLst/>
            </a:prstGeom>
          </p:spPr>
          <p:txBody>
            <a:bodyPr vert="horz" wrap="none" lIns="0" tIns="0" rIns="0" bIns="0" rtlCol="0" anchor="ctr" anchorCtr="0">
              <a:normAutofit/>
            </a:bodyPr>
            <a:lstStyle/>
            <a:p>
              <a:pPr algn="ctr"/>
              <a:r>
                <a:rPr lang="nl-NL" dirty="0">
                  <a:solidFill>
                    <a:schemeClr val="bg1"/>
                  </a:solidFill>
                </a:rPr>
                <a:t>Fietsenplan</a:t>
              </a:r>
            </a:p>
          </p:txBody>
        </p:sp>
      </p:grpSp>
      <p:grpSp>
        <p:nvGrpSpPr>
          <p:cNvPr id="25" name="Groep 24">
            <a:extLst>
              <a:ext uri="{FF2B5EF4-FFF2-40B4-BE49-F238E27FC236}">
                <a16:creationId xmlns:a16="http://schemas.microsoft.com/office/drawing/2014/main" id="{146B1FE0-AC86-45EB-98C5-0603EAB92460}"/>
              </a:ext>
            </a:extLst>
          </p:cNvPr>
          <p:cNvGrpSpPr/>
          <p:nvPr/>
        </p:nvGrpSpPr>
        <p:grpSpPr>
          <a:xfrm>
            <a:off x="4917615" y="3899041"/>
            <a:ext cx="2199989" cy="1097665"/>
            <a:chOff x="7317581" y="2984498"/>
            <a:chExt cx="2199989" cy="1097665"/>
          </a:xfrm>
        </p:grpSpPr>
        <p:pic>
          <p:nvPicPr>
            <p:cNvPr id="119" name="Tijdelijke aanduiding voor inhoud 115">
              <a:extLst>
                <a:ext uri="{FF2B5EF4-FFF2-40B4-BE49-F238E27FC236}">
                  <a16:creationId xmlns:a16="http://schemas.microsoft.com/office/drawing/2014/main" id="{9BA39492-2C47-4842-9788-0C57B8B73B54}"/>
                </a:ext>
              </a:extLst>
            </p:cNvPr>
            <p:cNvPicPr>
              <a:picLocks noChangeAspect="1"/>
            </p:cNvPicPr>
            <p:nvPr/>
          </p:nvPicPr>
          <p:blipFill rotWithShape="1">
            <a:blip r:embed="rId24">
              <a:duotone>
                <a:schemeClr val="accent1">
                  <a:shade val="45000"/>
                  <a:satMod val="135000"/>
                </a:schemeClr>
                <a:prstClr val="white"/>
              </a:duotone>
              <a:extLst>
                <a:ext uri="{28A0092B-C50C-407E-A947-70E740481C1C}">
                  <a14:useLocalDpi xmlns:a14="http://schemas.microsoft.com/office/drawing/2010/main" val="0"/>
                </a:ext>
              </a:extLst>
            </a:blip>
            <a:srcRect l="11795" t="10514" r="12181" b="35896"/>
            <a:stretch/>
          </p:blipFill>
          <p:spPr>
            <a:xfrm flipH="1">
              <a:off x="8094135" y="2984498"/>
              <a:ext cx="697540" cy="491702"/>
            </a:xfrm>
            <a:prstGeom prst="rect">
              <a:avLst/>
            </a:prstGeom>
          </p:spPr>
        </p:pic>
        <p:sp>
          <p:nvSpPr>
            <p:cNvPr id="128" name="Tekstvak 127">
              <a:extLst>
                <a:ext uri="{FF2B5EF4-FFF2-40B4-BE49-F238E27FC236}">
                  <a16:creationId xmlns:a16="http://schemas.microsoft.com/office/drawing/2014/main" id="{D8C60E28-2F70-4AF0-835B-DC127ED2E91C}"/>
                </a:ext>
              </a:extLst>
            </p:cNvPr>
            <p:cNvSpPr txBox="1"/>
            <p:nvPr/>
          </p:nvSpPr>
          <p:spPr>
            <a:xfrm>
              <a:off x="7317581" y="3167763"/>
              <a:ext cx="2199989" cy="914400"/>
            </a:xfrm>
            <a:prstGeom prst="rect">
              <a:avLst/>
            </a:prstGeom>
          </p:spPr>
          <p:txBody>
            <a:bodyPr vert="horz" wrap="none" lIns="0" tIns="0" rIns="0" bIns="0" rtlCol="0" anchor="ctr" anchorCtr="0">
              <a:normAutofit/>
            </a:bodyPr>
            <a:lstStyle/>
            <a:p>
              <a:pPr algn="ctr"/>
              <a:r>
                <a:rPr lang="nl-NL" dirty="0">
                  <a:solidFill>
                    <a:schemeClr val="bg1"/>
                  </a:solidFill>
                </a:rPr>
                <a:t>Dienstfiets</a:t>
              </a:r>
            </a:p>
          </p:txBody>
        </p:sp>
      </p:grpSp>
      <p:grpSp>
        <p:nvGrpSpPr>
          <p:cNvPr id="76" name="Group 26">
            <a:extLst>
              <a:ext uri="{FF2B5EF4-FFF2-40B4-BE49-F238E27FC236}">
                <a16:creationId xmlns:a16="http://schemas.microsoft.com/office/drawing/2014/main" id="{02C45292-22F6-4716-8A94-53976AB40DBC}"/>
              </a:ext>
            </a:extLst>
          </p:cNvPr>
          <p:cNvGrpSpPr/>
          <p:nvPr/>
        </p:nvGrpSpPr>
        <p:grpSpPr>
          <a:xfrm>
            <a:off x="9600618" y="1499963"/>
            <a:ext cx="848129" cy="1023279"/>
            <a:chOff x="10232080" y="1776592"/>
            <a:chExt cx="848129" cy="1023279"/>
          </a:xfrm>
        </p:grpSpPr>
        <p:pic>
          <p:nvPicPr>
            <p:cNvPr id="77" name="Afbeelding 76">
              <a:extLst>
                <a:ext uri="{FF2B5EF4-FFF2-40B4-BE49-F238E27FC236}">
                  <a16:creationId xmlns:a16="http://schemas.microsoft.com/office/drawing/2014/main" id="{3BAA6D47-3A1F-412C-867A-0B6E4573597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11861" b="13939"/>
            <a:stretch/>
          </p:blipFill>
          <p:spPr bwMode="auto">
            <a:xfrm>
              <a:off x="10232080" y="1776592"/>
              <a:ext cx="792092" cy="587731"/>
            </a:xfrm>
            <a:prstGeom prst="rect">
              <a:avLst/>
            </a:prstGeom>
            <a:noFill/>
            <a:ln>
              <a:noFill/>
            </a:ln>
            <a:extLst>
              <a:ext uri="{53640926-AAD7-44D8-BBD7-CCE9431645EC}">
                <a14:shadowObscured xmlns:a14="http://schemas.microsoft.com/office/drawing/2010/main"/>
              </a:ext>
            </a:extLst>
          </p:spPr>
        </p:pic>
        <p:sp>
          <p:nvSpPr>
            <p:cNvPr id="78" name="Tekstvak 77">
              <a:extLst>
                <a:ext uri="{FF2B5EF4-FFF2-40B4-BE49-F238E27FC236}">
                  <a16:creationId xmlns:a16="http://schemas.microsoft.com/office/drawing/2014/main" id="{C1C0A393-E152-4816-8B8D-E8BB76D295A7}"/>
                </a:ext>
              </a:extLst>
            </p:cNvPr>
            <p:cNvSpPr txBox="1"/>
            <p:nvPr/>
          </p:nvSpPr>
          <p:spPr>
            <a:xfrm>
              <a:off x="10232080" y="1951742"/>
              <a:ext cx="848129" cy="848129"/>
            </a:xfrm>
            <a:prstGeom prst="rect">
              <a:avLst/>
            </a:prstGeom>
          </p:spPr>
          <p:txBody>
            <a:bodyPr vert="horz" wrap="none" lIns="0" tIns="0" rIns="0" bIns="0" rtlCol="0" anchor="b" anchorCtr="0">
              <a:normAutofit/>
            </a:bodyPr>
            <a:lstStyle/>
            <a:p>
              <a:pPr algn="ctr"/>
              <a:r>
                <a:rPr lang="nl-NL" dirty="0"/>
                <a:t>VOERTUIGEN</a:t>
              </a:r>
            </a:p>
          </p:txBody>
        </p:sp>
      </p:grpSp>
      <p:pic>
        <p:nvPicPr>
          <p:cNvPr id="84" name="Picture 14" descr="Elektrisch Voertuig Road Charging Station Symbool Icoon Elektrische Auto  Logo Tekenknop Eco Transport Verkeersstroom Energiekosten Afbeelding Van  Vector Afbeelding Geïsoleerd Op Witte Achtergrond Stockvectorkunst en meer  beelden van Alternatieve ...">
            <a:extLst>
              <a:ext uri="{FF2B5EF4-FFF2-40B4-BE49-F238E27FC236}">
                <a16:creationId xmlns:a16="http://schemas.microsoft.com/office/drawing/2014/main" id="{DDC15C60-54BE-4871-9997-1F871E861406}"/>
              </a:ext>
            </a:extLst>
          </p:cNvPr>
          <p:cNvPicPr>
            <a:picLocks noChangeAspect="1" noChangeArrowheads="1"/>
          </p:cNvPicPr>
          <p:nvPr/>
        </p:nvPicPr>
        <p:blipFill>
          <a:blip r:embed="rId26" cstate="print">
            <a:clrChange>
              <a:clrFrom>
                <a:srgbClr val="FFFFFF"/>
              </a:clrFrom>
              <a:clrTo>
                <a:srgbClr val="FFFFFF">
                  <a:alpha val="0"/>
                </a:srgbClr>
              </a:clrTo>
            </a:clrChange>
            <a:duotone>
              <a:prstClr val="black"/>
              <a:srgbClr val="002D9E">
                <a:tint val="45000"/>
                <a:satMod val="400000"/>
              </a:srgbClr>
            </a:duotone>
            <a:extLst>
              <a:ext uri="{28A0092B-C50C-407E-A947-70E740481C1C}">
                <a14:useLocalDpi xmlns:a14="http://schemas.microsoft.com/office/drawing/2010/main" val="0"/>
              </a:ext>
            </a:extLst>
          </a:blip>
          <a:srcRect/>
          <a:stretch>
            <a:fillRect/>
          </a:stretch>
        </p:blipFill>
        <p:spPr bwMode="auto">
          <a:xfrm>
            <a:off x="9714297" y="2637516"/>
            <a:ext cx="897167" cy="89716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Band op Spanning | acquisitie via slimmer B2B Marketing &amp;amp; Sales">
            <a:extLst>
              <a:ext uri="{FF2B5EF4-FFF2-40B4-BE49-F238E27FC236}">
                <a16:creationId xmlns:a16="http://schemas.microsoft.com/office/drawing/2014/main" id="{4FAF8834-27DE-4BC4-AFE4-4DBF8144EFF6}"/>
              </a:ext>
            </a:extLst>
          </p:cNvPr>
          <p:cNvPicPr>
            <a:picLocks noChangeAspect="1" noChangeArrowheads="1"/>
          </p:cNvPicPr>
          <p:nvPr/>
        </p:nvPicPr>
        <p:blipFill rotWithShape="1">
          <a:blip r:embed="rId27">
            <a:clrChange>
              <a:clrFrom>
                <a:srgbClr val="D0D545"/>
              </a:clrFrom>
              <a:clrTo>
                <a:srgbClr val="D0D54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7128" t="28940" r="36591" b="25408"/>
          <a:stretch/>
        </p:blipFill>
        <p:spPr bwMode="auto">
          <a:xfrm>
            <a:off x="9772623" y="4154693"/>
            <a:ext cx="793970" cy="705752"/>
          </a:xfrm>
          <a:prstGeom prst="rect">
            <a:avLst/>
          </a:prstGeom>
          <a:noFill/>
          <a:extLst>
            <a:ext uri="{909E8E84-426E-40DD-AFC4-6F175D3DCCD1}">
              <a14:hiddenFill xmlns:a14="http://schemas.microsoft.com/office/drawing/2010/main">
                <a:solidFill>
                  <a:srgbClr val="FFFFFF"/>
                </a:solidFill>
              </a14:hiddenFill>
            </a:ext>
          </a:extLst>
        </p:spPr>
      </p:pic>
      <p:sp>
        <p:nvSpPr>
          <p:cNvPr id="86" name="Tekstvak 85">
            <a:extLst>
              <a:ext uri="{FF2B5EF4-FFF2-40B4-BE49-F238E27FC236}">
                <a16:creationId xmlns:a16="http://schemas.microsoft.com/office/drawing/2014/main" id="{5A2ACD5E-809C-4E86-AA79-DD85055B0FAA}"/>
              </a:ext>
            </a:extLst>
          </p:cNvPr>
          <p:cNvSpPr txBox="1"/>
          <p:nvPr/>
        </p:nvSpPr>
        <p:spPr>
          <a:xfrm>
            <a:off x="9060942" y="3232085"/>
            <a:ext cx="2199989" cy="914400"/>
          </a:xfrm>
          <a:prstGeom prst="rect">
            <a:avLst/>
          </a:prstGeom>
        </p:spPr>
        <p:txBody>
          <a:bodyPr vert="horz" wrap="none" lIns="0" tIns="0" rIns="0" bIns="0" rtlCol="0" anchor="ctr" anchorCtr="0">
            <a:normAutofit/>
          </a:bodyPr>
          <a:lstStyle/>
          <a:p>
            <a:pPr algn="ctr"/>
            <a:r>
              <a:rPr lang="nl-NL" dirty="0">
                <a:solidFill>
                  <a:schemeClr val="bg1"/>
                </a:solidFill>
              </a:rPr>
              <a:t>Elektrische</a:t>
            </a:r>
          </a:p>
          <a:p>
            <a:pPr algn="ctr"/>
            <a:r>
              <a:rPr lang="en-US" dirty="0">
                <a:solidFill>
                  <a:schemeClr val="bg1"/>
                </a:solidFill>
              </a:rPr>
              <a:t>(</a:t>
            </a:r>
            <a:r>
              <a:rPr lang="nl-NL" dirty="0">
                <a:solidFill>
                  <a:schemeClr val="bg1"/>
                </a:solidFill>
              </a:rPr>
              <a:t>lease)auto’s</a:t>
            </a:r>
          </a:p>
        </p:txBody>
      </p:sp>
      <p:sp>
        <p:nvSpPr>
          <p:cNvPr id="87" name="Tekstvak 86">
            <a:extLst>
              <a:ext uri="{FF2B5EF4-FFF2-40B4-BE49-F238E27FC236}">
                <a16:creationId xmlns:a16="http://schemas.microsoft.com/office/drawing/2014/main" id="{C40F8C80-B49F-4FD0-9A8C-CBFF740F6039}"/>
              </a:ext>
            </a:extLst>
          </p:cNvPr>
          <p:cNvSpPr txBox="1"/>
          <p:nvPr/>
        </p:nvSpPr>
        <p:spPr>
          <a:xfrm>
            <a:off x="9113729" y="4683463"/>
            <a:ext cx="2199989" cy="914400"/>
          </a:xfrm>
          <a:prstGeom prst="rect">
            <a:avLst/>
          </a:prstGeom>
        </p:spPr>
        <p:txBody>
          <a:bodyPr vert="horz" wrap="none" lIns="0" tIns="0" rIns="0" bIns="0" rtlCol="0" anchor="ctr" anchorCtr="0">
            <a:normAutofit/>
          </a:bodyPr>
          <a:lstStyle/>
          <a:p>
            <a:pPr algn="ctr"/>
            <a:r>
              <a:rPr lang="en-US" dirty="0" err="1">
                <a:solidFill>
                  <a:schemeClr val="bg1"/>
                </a:solidFill>
              </a:rPr>
              <a:t>Banden</a:t>
            </a:r>
            <a:r>
              <a:rPr lang="en-US" dirty="0">
                <a:solidFill>
                  <a:schemeClr val="bg1"/>
                </a:solidFill>
              </a:rPr>
              <a:t> op</a:t>
            </a:r>
          </a:p>
          <a:p>
            <a:pPr algn="ctr"/>
            <a:r>
              <a:rPr lang="en-US" dirty="0">
                <a:solidFill>
                  <a:schemeClr val="bg1"/>
                </a:solidFill>
              </a:rPr>
              <a:t>spanning</a:t>
            </a:r>
          </a:p>
        </p:txBody>
      </p:sp>
    </p:spTree>
    <p:extLst>
      <p:ext uri="{BB962C8B-B14F-4D97-AF65-F5344CB8AC3E}">
        <p14:creationId xmlns:p14="http://schemas.microsoft.com/office/powerpoint/2010/main" val="428742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239DE-D0E4-4680-95E4-EC4B343185B5}"/>
              </a:ext>
            </a:extLst>
          </p:cNvPr>
          <p:cNvSpPr>
            <a:spLocks noGrp="1"/>
          </p:cNvSpPr>
          <p:nvPr>
            <p:ph type="title"/>
          </p:nvPr>
        </p:nvSpPr>
        <p:spPr>
          <a:xfrm>
            <a:off x="442912" y="873124"/>
            <a:ext cx="11307600" cy="827089"/>
          </a:xfrm>
        </p:spPr>
        <p:txBody>
          <a:bodyPr/>
          <a:lstStyle/>
          <a:p>
            <a:r>
              <a:rPr lang="nl-NL" dirty="0"/>
              <a:t>Subsidies &amp; financiële regelingen</a:t>
            </a:r>
          </a:p>
        </p:txBody>
      </p:sp>
      <p:grpSp>
        <p:nvGrpSpPr>
          <p:cNvPr id="15" name="Groep 14">
            <a:extLst>
              <a:ext uri="{FF2B5EF4-FFF2-40B4-BE49-F238E27FC236}">
                <a16:creationId xmlns:a16="http://schemas.microsoft.com/office/drawing/2014/main" id="{5F800BB0-F3C0-43E6-AD06-21EDAB911A68}"/>
              </a:ext>
            </a:extLst>
          </p:cNvPr>
          <p:cNvGrpSpPr/>
          <p:nvPr/>
        </p:nvGrpSpPr>
        <p:grpSpPr>
          <a:xfrm>
            <a:off x="3485563" y="1808163"/>
            <a:ext cx="2944343" cy="1919596"/>
            <a:chOff x="442912" y="1808163"/>
            <a:chExt cx="3515859" cy="2292202"/>
          </a:xfrm>
        </p:grpSpPr>
        <p:pic>
          <p:nvPicPr>
            <p:cNvPr id="4" name="Afbeelding 3">
              <a:extLst>
                <a:ext uri="{FF2B5EF4-FFF2-40B4-BE49-F238E27FC236}">
                  <a16:creationId xmlns:a16="http://schemas.microsoft.com/office/drawing/2014/main" id="{A3E8F391-F8DD-44DB-A2A7-46E782875C34}"/>
                </a:ext>
              </a:extLst>
            </p:cNvPr>
            <p:cNvPicPr>
              <a:picLocks noChangeAspect="1"/>
            </p:cNvPicPr>
            <p:nvPr/>
          </p:nvPicPr>
          <p:blipFill>
            <a:blip r:embed="rId3"/>
            <a:stretch>
              <a:fillRect/>
            </a:stretch>
          </p:blipFill>
          <p:spPr>
            <a:xfrm>
              <a:off x="442912" y="1808163"/>
              <a:ext cx="3515859" cy="1698024"/>
            </a:xfrm>
            <a:prstGeom prst="rect">
              <a:avLst/>
            </a:prstGeom>
          </p:spPr>
        </p:pic>
        <p:sp>
          <p:nvSpPr>
            <p:cNvPr id="5" name="Tekstvak 4">
              <a:extLst>
                <a:ext uri="{FF2B5EF4-FFF2-40B4-BE49-F238E27FC236}">
                  <a16:creationId xmlns:a16="http://schemas.microsoft.com/office/drawing/2014/main" id="{333C8EDE-50BA-4AD6-8CBE-5C06EA2D0829}"/>
                </a:ext>
              </a:extLst>
            </p:cNvPr>
            <p:cNvSpPr txBox="1"/>
            <p:nvPr/>
          </p:nvSpPr>
          <p:spPr>
            <a:xfrm>
              <a:off x="1591588" y="3185965"/>
              <a:ext cx="914400" cy="914400"/>
            </a:xfrm>
            <a:prstGeom prst="rect">
              <a:avLst/>
            </a:prstGeom>
          </p:spPr>
          <p:txBody>
            <a:bodyPr vert="horz" wrap="none" lIns="0" tIns="0" rIns="0" bIns="0" rtlCol="0" anchor="ctr" anchorCtr="0">
              <a:normAutofit/>
            </a:bodyPr>
            <a:lstStyle/>
            <a:p>
              <a:pPr algn="ctr"/>
              <a:r>
                <a:rPr lang="nl-NL" dirty="0"/>
                <a:t>SEPA/SEBA</a:t>
              </a:r>
            </a:p>
          </p:txBody>
        </p:sp>
      </p:grpSp>
      <p:grpSp>
        <p:nvGrpSpPr>
          <p:cNvPr id="14" name="Groep 13">
            <a:extLst>
              <a:ext uri="{FF2B5EF4-FFF2-40B4-BE49-F238E27FC236}">
                <a16:creationId xmlns:a16="http://schemas.microsoft.com/office/drawing/2014/main" id="{9E0F7A2C-6BE5-4F79-8CB1-2D49EF4B3960}"/>
              </a:ext>
            </a:extLst>
          </p:cNvPr>
          <p:cNvGrpSpPr/>
          <p:nvPr/>
        </p:nvGrpSpPr>
        <p:grpSpPr>
          <a:xfrm>
            <a:off x="597894" y="1808164"/>
            <a:ext cx="1900937" cy="2039154"/>
            <a:chOff x="5275942" y="1808163"/>
            <a:chExt cx="2269921" cy="2434967"/>
          </a:xfrm>
        </p:grpSpPr>
        <p:grpSp>
          <p:nvGrpSpPr>
            <p:cNvPr id="8" name="Groep 7">
              <a:extLst>
                <a:ext uri="{FF2B5EF4-FFF2-40B4-BE49-F238E27FC236}">
                  <a16:creationId xmlns:a16="http://schemas.microsoft.com/office/drawing/2014/main" id="{91553D2E-FD35-4912-BD55-E44B74490920}"/>
                </a:ext>
              </a:extLst>
            </p:cNvPr>
            <p:cNvGrpSpPr/>
            <p:nvPr/>
          </p:nvGrpSpPr>
          <p:grpSpPr>
            <a:xfrm>
              <a:off x="5275942" y="1808163"/>
              <a:ext cx="2269921" cy="1768895"/>
              <a:chOff x="5275942" y="1808163"/>
              <a:chExt cx="2269921" cy="1768895"/>
            </a:xfrm>
          </p:grpSpPr>
          <p:pic>
            <p:nvPicPr>
              <p:cNvPr id="1028" name="Picture 4" descr="Belastingdienst Nederland Logo Vector - (.SVG + .PNG) - Logovtor.Com">
                <a:extLst>
                  <a:ext uri="{FF2B5EF4-FFF2-40B4-BE49-F238E27FC236}">
                    <a16:creationId xmlns:a16="http://schemas.microsoft.com/office/drawing/2014/main" id="{4151F924-07BA-4E31-852B-92425E8DFB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3" t="45109" r="69810"/>
              <a:stretch/>
            </p:blipFill>
            <p:spPr bwMode="auto">
              <a:xfrm>
                <a:off x="5275942" y="1808163"/>
                <a:ext cx="1375065" cy="151016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932213C2-7D18-4EB5-83DA-7E609C703D11}"/>
                  </a:ext>
                </a:extLst>
              </p:cNvPr>
              <p:cNvPicPr>
                <a:picLocks noChangeAspect="1"/>
              </p:cNvPicPr>
              <p:nvPr/>
            </p:nvPicPr>
            <p:blipFill rotWithShape="1">
              <a:blip r:embed="rId5">
                <a:clrChange>
                  <a:clrFrom>
                    <a:srgbClr val="FFFFFF"/>
                  </a:clrFrom>
                  <a:clrTo>
                    <a:srgbClr val="FFFFFF">
                      <a:alpha val="0"/>
                    </a:srgbClr>
                  </a:clrTo>
                </a:clrChange>
              </a:blip>
              <a:srcRect l="6777" r="50000"/>
              <a:stretch/>
            </p:blipFill>
            <p:spPr>
              <a:xfrm>
                <a:off x="5667879" y="2271455"/>
                <a:ext cx="1375065" cy="1133475"/>
              </a:xfrm>
              <a:prstGeom prst="rect">
                <a:avLst/>
              </a:prstGeom>
            </p:spPr>
          </p:pic>
          <p:pic>
            <p:nvPicPr>
              <p:cNvPr id="9" name="Afbeelding 8">
                <a:extLst>
                  <a:ext uri="{FF2B5EF4-FFF2-40B4-BE49-F238E27FC236}">
                    <a16:creationId xmlns:a16="http://schemas.microsoft.com/office/drawing/2014/main" id="{CA72BB99-A0FC-4D17-B6E0-AEB62E197E41}"/>
                  </a:ext>
                </a:extLst>
              </p:cNvPr>
              <p:cNvPicPr>
                <a:picLocks noChangeAspect="1"/>
              </p:cNvPicPr>
              <p:nvPr/>
            </p:nvPicPr>
            <p:blipFill rotWithShape="1">
              <a:blip r:embed="rId5">
                <a:clrChange>
                  <a:clrFrom>
                    <a:srgbClr val="FFFFFF"/>
                  </a:clrFrom>
                  <a:clrTo>
                    <a:srgbClr val="FFFFFF">
                      <a:alpha val="0"/>
                    </a:srgbClr>
                  </a:clrTo>
                </a:clrChange>
              </a:blip>
              <a:srcRect l="55096" r="1681"/>
              <a:stretch/>
            </p:blipFill>
            <p:spPr>
              <a:xfrm>
                <a:off x="6170798" y="2443583"/>
                <a:ext cx="1375065" cy="1133475"/>
              </a:xfrm>
              <a:prstGeom prst="rect">
                <a:avLst/>
              </a:prstGeom>
            </p:spPr>
          </p:pic>
        </p:grpSp>
        <p:sp>
          <p:nvSpPr>
            <p:cNvPr id="10" name="Tekstvak 9">
              <a:extLst>
                <a:ext uri="{FF2B5EF4-FFF2-40B4-BE49-F238E27FC236}">
                  <a16:creationId xmlns:a16="http://schemas.microsoft.com/office/drawing/2014/main" id="{C1E6885A-15C1-43D9-A3C2-AF00ED8D337E}"/>
                </a:ext>
              </a:extLst>
            </p:cNvPr>
            <p:cNvSpPr txBox="1"/>
            <p:nvPr/>
          </p:nvSpPr>
          <p:spPr>
            <a:xfrm>
              <a:off x="5755582" y="3328730"/>
              <a:ext cx="1005840" cy="914400"/>
            </a:xfrm>
            <a:prstGeom prst="rect">
              <a:avLst/>
            </a:prstGeom>
          </p:spPr>
          <p:txBody>
            <a:bodyPr vert="horz" wrap="none" lIns="0" tIns="0" rIns="0" bIns="0" rtlCol="0" anchor="ctr" anchorCtr="0">
              <a:normAutofit/>
            </a:bodyPr>
            <a:lstStyle/>
            <a:p>
              <a:pPr algn="ctr"/>
              <a:r>
                <a:rPr lang="nl-NL" dirty="0"/>
                <a:t>BELASTING VOORDEEL</a:t>
              </a:r>
            </a:p>
            <a:p>
              <a:pPr algn="ctr"/>
              <a:r>
                <a:rPr lang="nl-NL" dirty="0"/>
                <a:t>BMP, MRB &amp; BIJTELLING</a:t>
              </a:r>
            </a:p>
          </p:txBody>
        </p:sp>
      </p:grpSp>
      <p:grpSp>
        <p:nvGrpSpPr>
          <p:cNvPr id="7" name="Groep 6">
            <a:extLst>
              <a:ext uri="{FF2B5EF4-FFF2-40B4-BE49-F238E27FC236}">
                <a16:creationId xmlns:a16="http://schemas.microsoft.com/office/drawing/2014/main" id="{A4B05090-176E-48CE-B545-F34351A9AB6B}"/>
              </a:ext>
            </a:extLst>
          </p:cNvPr>
          <p:cNvGrpSpPr/>
          <p:nvPr/>
        </p:nvGrpSpPr>
        <p:grpSpPr>
          <a:xfrm>
            <a:off x="7565943" y="1808163"/>
            <a:ext cx="1122593" cy="2021554"/>
            <a:chOff x="9259916" y="1829178"/>
            <a:chExt cx="1340496" cy="2413952"/>
          </a:xfrm>
        </p:grpSpPr>
        <p:pic>
          <p:nvPicPr>
            <p:cNvPr id="11" name="Afbeelding 10">
              <a:extLst>
                <a:ext uri="{FF2B5EF4-FFF2-40B4-BE49-F238E27FC236}">
                  <a16:creationId xmlns:a16="http://schemas.microsoft.com/office/drawing/2014/main" id="{7B7A9F59-8794-4B55-9AAB-D9D0935E922A}"/>
                </a:ext>
              </a:extLst>
            </p:cNvPr>
            <p:cNvPicPr>
              <a:picLocks noChangeAspect="1"/>
            </p:cNvPicPr>
            <p:nvPr/>
          </p:nvPicPr>
          <p:blipFill rotWithShape="1">
            <a:blip r:embed="rId3"/>
            <a:srcRect l="66604" t="21688" r="3045"/>
            <a:stretch/>
          </p:blipFill>
          <p:spPr>
            <a:xfrm>
              <a:off x="9259916" y="1829178"/>
              <a:ext cx="1340496" cy="1670477"/>
            </a:xfrm>
            <a:prstGeom prst="rect">
              <a:avLst/>
            </a:prstGeom>
          </p:spPr>
        </p:pic>
        <p:sp>
          <p:nvSpPr>
            <p:cNvPr id="12" name="Tekstvak 11">
              <a:extLst>
                <a:ext uri="{FF2B5EF4-FFF2-40B4-BE49-F238E27FC236}">
                  <a16:creationId xmlns:a16="http://schemas.microsoft.com/office/drawing/2014/main" id="{1AE01472-09C2-492C-87C5-C51C6570A3A2}"/>
                </a:ext>
              </a:extLst>
            </p:cNvPr>
            <p:cNvSpPr txBox="1"/>
            <p:nvPr/>
          </p:nvSpPr>
          <p:spPr>
            <a:xfrm>
              <a:off x="9472964" y="3328730"/>
              <a:ext cx="914400" cy="914400"/>
            </a:xfrm>
            <a:prstGeom prst="rect">
              <a:avLst/>
            </a:prstGeom>
          </p:spPr>
          <p:txBody>
            <a:bodyPr vert="horz" wrap="none" lIns="0" tIns="0" rIns="0" bIns="0" rtlCol="0" anchor="ctr" anchorCtr="0">
              <a:normAutofit/>
            </a:bodyPr>
            <a:lstStyle/>
            <a:p>
              <a:pPr algn="ctr"/>
              <a:r>
                <a:rPr lang="nl-NL" dirty="0"/>
                <a:t>VERLAAGD TARIEF</a:t>
              </a:r>
            </a:p>
            <a:p>
              <a:pPr algn="ctr"/>
              <a:r>
                <a:rPr lang="nl-NL" dirty="0"/>
                <a:t>LAAPALEN</a:t>
              </a:r>
            </a:p>
          </p:txBody>
        </p:sp>
      </p:grpSp>
      <p:grpSp>
        <p:nvGrpSpPr>
          <p:cNvPr id="17" name="Groep 16">
            <a:extLst>
              <a:ext uri="{FF2B5EF4-FFF2-40B4-BE49-F238E27FC236}">
                <a16:creationId xmlns:a16="http://schemas.microsoft.com/office/drawing/2014/main" id="{48DA83D9-2F25-4413-843D-FE08AB629A6F}"/>
              </a:ext>
            </a:extLst>
          </p:cNvPr>
          <p:cNvGrpSpPr/>
          <p:nvPr/>
        </p:nvGrpSpPr>
        <p:grpSpPr>
          <a:xfrm>
            <a:off x="442912" y="4040350"/>
            <a:ext cx="1671212" cy="2074601"/>
            <a:chOff x="1001594" y="4022290"/>
            <a:chExt cx="1995605" cy="2477294"/>
          </a:xfrm>
        </p:grpSpPr>
        <p:pic>
          <p:nvPicPr>
            <p:cNvPr id="16" name="Afbeelding 15">
              <a:extLst>
                <a:ext uri="{FF2B5EF4-FFF2-40B4-BE49-F238E27FC236}">
                  <a16:creationId xmlns:a16="http://schemas.microsoft.com/office/drawing/2014/main" id="{FF2AF56F-25D1-4810-A679-90C29FEBC45F}"/>
                </a:ext>
              </a:extLst>
            </p:cNvPr>
            <p:cNvPicPr>
              <a:picLocks noChangeAspect="1"/>
            </p:cNvPicPr>
            <p:nvPr/>
          </p:nvPicPr>
          <p:blipFill rotWithShape="1">
            <a:blip r:embed="rId6"/>
            <a:srcRect l="4306"/>
            <a:stretch/>
          </p:blipFill>
          <p:spPr>
            <a:xfrm>
              <a:off x="1001594" y="4022290"/>
              <a:ext cx="1995605" cy="1869085"/>
            </a:xfrm>
            <a:prstGeom prst="rect">
              <a:avLst/>
            </a:prstGeom>
          </p:spPr>
        </p:pic>
        <p:sp>
          <p:nvSpPr>
            <p:cNvPr id="19" name="Tekstvak 18">
              <a:extLst>
                <a:ext uri="{FF2B5EF4-FFF2-40B4-BE49-F238E27FC236}">
                  <a16:creationId xmlns:a16="http://schemas.microsoft.com/office/drawing/2014/main" id="{F035CD2B-C4E6-435F-86F5-9C749B7117E3}"/>
                </a:ext>
              </a:extLst>
            </p:cNvPr>
            <p:cNvSpPr txBox="1"/>
            <p:nvPr/>
          </p:nvSpPr>
          <p:spPr>
            <a:xfrm>
              <a:off x="1497301" y="5585184"/>
              <a:ext cx="914400" cy="914400"/>
            </a:xfrm>
            <a:prstGeom prst="rect">
              <a:avLst/>
            </a:prstGeom>
          </p:spPr>
          <p:txBody>
            <a:bodyPr vert="horz" wrap="none" lIns="0" tIns="0" rIns="0" bIns="0" rtlCol="0" anchor="ctr" anchorCtr="0">
              <a:normAutofit/>
            </a:bodyPr>
            <a:lstStyle/>
            <a:p>
              <a:pPr algn="ctr"/>
              <a:r>
                <a:rPr lang="nl-NL" dirty="0"/>
                <a:t>LOCALE SUBSIDIES</a:t>
              </a:r>
            </a:p>
          </p:txBody>
        </p:sp>
      </p:grpSp>
    </p:spTree>
    <p:extLst>
      <p:ext uri="{BB962C8B-B14F-4D97-AF65-F5344CB8AC3E}">
        <p14:creationId xmlns:p14="http://schemas.microsoft.com/office/powerpoint/2010/main" val="189680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E4012-389E-439D-B3A3-3F47B79FBA2A}"/>
              </a:ext>
            </a:extLst>
          </p:cNvPr>
          <p:cNvSpPr>
            <a:spLocks noGrp="1"/>
          </p:cNvSpPr>
          <p:nvPr>
            <p:ph type="title"/>
          </p:nvPr>
        </p:nvSpPr>
        <p:spPr/>
        <p:txBody>
          <a:bodyPr/>
          <a:lstStyle/>
          <a:p>
            <a:r>
              <a:rPr lang="nl-NL" dirty="0"/>
              <a:t>Voorbeeld</a:t>
            </a:r>
          </a:p>
        </p:txBody>
      </p:sp>
      <p:sp>
        <p:nvSpPr>
          <p:cNvPr id="3" name="Tijdelijke aanduiding voor tekst 2">
            <a:extLst>
              <a:ext uri="{FF2B5EF4-FFF2-40B4-BE49-F238E27FC236}">
                <a16:creationId xmlns:a16="http://schemas.microsoft.com/office/drawing/2014/main" id="{841EF639-F3E2-40F7-968E-B87EA4C8193E}"/>
              </a:ext>
            </a:extLst>
          </p:cNvPr>
          <p:cNvSpPr>
            <a:spLocks noGrp="1"/>
          </p:cNvSpPr>
          <p:nvPr>
            <p:ph type="body" idx="1"/>
          </p:nvPr>
        </p:nvSpPr>
        <p:spPr/>
        <p:txBody>
          <a:bodyPr/>
          <a:lstStyle/>
          <a:p>
            <a:r>
              <a:rPr lang="nl-NL" dirty="0" err="1"/>
              <a:t>Diakonessehuis</a:t>
            </a:r>
            <a:endParaRPr lang="nl-NL" dirty="0"/>
          </a:p>
        </p:txBody>
      </p:sp>
    </p:spTree>
    <p:extLst>
      <p:ext uri="{BB962C8B-B14F-4D97-AF65-F5344CB8AC3E}">
        <p14:creationId xmlns:p14="http://schemas.microsoft.com/office/powerpoint/2010/main" val="257118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38201" y="1488558"/>
            <a:ext cx="592272" cy="4367471"/>
          </a:xfrm>
          <a:prstGeom prst="rect">
            <a:avLst/>
          </a:prstGeom>
          <a:solidFill>
            <a:srgbClr val="678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430473" y="1488558"/>
            <a:ext cx="6533313" cy="4367471"/>
          </a:xfrm>
          <a:prstGeom prst="rect">
            <a:avLst/>
          </a:prstGeom>
          <a:solidFill>
            <a:srgbClr val="678FB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5900" y="1688951"/>
            <a:ext cx="5647660" cy="4050115"/>
          </a:xfrm>
        </p:spPr>
      </p:pic>
      <p:sp>
        <p:nvSpPr>
          <p:cNvPr id="2" name="Titel 1">
            <a:extLst>
              <a:ext uri="{FF2B5EF4-FFF2-40B4-BE49-F238E27FC236}">
                <a16:creationId xmlns:a16="http://schemas.microsoft.com/office/drawing/2014/main" id="{936100BC-FD06-49A7-9D9A-12985C800F77}"/>
              </a:ext>
            </a:extLst>
          </p:cNvPr>
          <p:cNvSpPr>
            <a:spLocks noGrp="1"/>
          </p:cNvSpPr>
          <p:nvPr>
            <p:ph type="title"/>
          </p:nvPr>
        </p:nvSpPr>
        <p:spPr/>
        <p:txBody>
          <a:bodyPr/>
          <a:lstStyle/>
          <a:p>
            <a:r>
              <a:rPr lang="nl-NL" dirty="0"/>
              <a:t>Door wie?</a:t>
            </a:r>
          </a:p>
        </p:txBody>
      </p:sp>
      <p:sp>
        <p:nvSpPr>
          <p:cNvPr id="17" name="TextBox 16"/>
          <p:cNvSpPr txBox="1"/>
          <p:nvPr/>
        </p:nvSpPr>
        <p:spPr>
          <a:xfrm rot="16200000">
            <a:off x="-1013639" y="3353066"/>
            <a:ext cx="4331763" cy="615553"/>
          </a:xfrm>
          <a:prstGeom prst="rect">
            <a:avLst/>
          </a:prstGeom>
          <a:noFill/>
        </p:spPr>
        <p:txBody>
          <a:bodyPr wrap="none" rtlCol="0">
            <a:spAutoFit/>
          </a:bodyPr>
          <a:lstStyle/>
          <a:p>
            <a:r>
              <a:rPr lang="en-US" sz="3400" b="1" dirty="0">
                <a:solidFill>
                  <a:schemeClr val="bg1"/>
                </a:solidFill>
              </a:rPr>
              <a:t>WERKGROEP VERVOER</a:t>
            </a:r>
          </a:p>
        </p:txBody>
      </p:sp>
    </p:spTree>
    <p:extLst>
      <p:ext uri="{BB962C8B-B14F-4D97-AF65-F5344CB8AC3E}">
        <p14:creationId xmlns:p14="http://schemas.microsoft.com/office/powerpoint/2010/main" val="188394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ly family catholic church&#10;">
            <a:extLst>
              <a:ext uri="{FF2B5EF4-FFF2-40B4-BE49-F238E27FC236}">
                <a16:creationId xmlns:a16="http://schemas.microsoft.com/office/drawing/2014/main" id="{7EAEF202-BF20-4D20-A09B-02C5270C877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1859"/>
          <a:stretch/>
        </p:blipFill>
        <p:spPr bwMode="auto">
          <a:xfrm>
            <a:off x="0" y="0"/>
            <a:ext cx="11059001" cy="421803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E46884A7-4300-46B7-BE90-3BBE86FE21E2}"/>
              </a:ext>
            </a:extLst>
          </p:cNvPr>
          <p:cNvSpPr>
            <a:spLocks noGrp="1"/>
          </p:cNvSpPr>
          <p:nvPr>
            <p:ph type="title"/>
          </p:nvPr>
        </p:nvSpPr>
        <p:spPr>
          <a:solidFill>
            <a:srgbClr val="FFFFFF">
              <a:alpha val="50196"/>
            </a:srgbClr>
          </a:solidFill>
          <a:effectLst>
            <a:softEdge rad="127000"/>
          </a:effectLst>
        </p:spPr>
        <p:txBody>
          <a:bodyPr/>
          <a:lstStyle/>
          <a:p>
            <a:r>
              <a:rPr lang="en-US" dirty="0" err="1"/>
              <a:t>Lancering</a:t>
            </a:r>
            <a:r>
              <a:rPr lang="en-US" dirty="0"/>
              <a:t> </a:t>
            </a:r>
            <a:r>
              <a:rPr lang="en-US" dirty="0" err="1"/>
              <a:t>Draaiboek</a:t>
            </a:r>
            <a:r>
              <a:rPr lang="en-US" dirty="0"/>
              <a:t> </a:t>
            </a:r>
            <a:r>
              <a:rPr lang="en-US" dirty="0" err="1"/>
              <a:t>Duurzame</a:t>
            </a:r>
            <a:r>
              <a:rPr lang="en-US" dirty="0"/>
              <a:t> </a:t>
            </a:r>
            <a:r>
              <a:rPr lang="en-US" dirty="0" err="1"/>
              <a:t>Mobiliteit</a:t>
            </a:r>
            <a:endParaRPr lang="nl-NL" dirty="0"/>
          </a:p>
        </p:txBody>
      </p:sp>
      <p:pic>
        <p:nvPicPr>
          <p:cNvPr id="12" name="Content Placeholder 11">
            <a:extLst>
              <a:ext uri="{FF2B5EF4-FFF2-40B4-BE49-F238E27FC236}">
                <a16:creationId xmlns:a16="http://schemas.microsoft.com/office/drawing/2014/main" id="{C519C7AA-E3B6-4F22-8516-EBF627E2B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000" y="3625584"/>
            <a:ext cx="5200894" cy="2020181"/>
          </a:xfrm>
          <a:prstGeom prst="rect">
            <a:avLst/>
          </a:prstGeom>
        </p:spPr>
      </p:pic>
      <p:sp>
        <p:nvSpPr>
          <p:cNvPr id="9" name="Tekstvak 8">
            <a:extLst>
              <a:ext uri="{FF2B5EF4-FFF2-40B4-BE49-F238E27FC236}">
                <a16:creationId xmlns:a16="http://schemas.microsoft.com/office/drawing/2014/main" id="{FA5E656F-1535-43DB-A4FC-6A5FB796A4A3}"/>
              </a:ext>
            </a:extLst>
          </p:cNvPr>
          <p:cNvSpPr txBox="1"/>
          <p:nvPr/>
        </p:nvSpPr>
        <p:spPr>
          <a:xfrm>
            <a:off x="6574839" y="4836538"/>
            <a:ext cx="4363310" cy="646331"/>
          </a:xfrm>
          <a:prstGeom prst="rect">
            <a:avLst/>
          </a:prstGeom>
          <a:noFill/>
        </p:spPr>
        <p:txBody>
          <a:bodyPr wrap="none" rtlCol="0">
            <a:spAutoFit/>
          </a:bodyPr>
          <a:lstStyle/>
          <a:p>
            <a:r>
              <a:rPr lang="en-US" dirty="0" err="1">
                <a:hlinkClick r:id="rId4"/>
              </a:rPr>
              <a:t>Draaiboek</a:t>
            </a:r>
            <a:r>
              <a:rPr lang="en-US" dirty="0">
                <a:hlinkClick r:id="rId4"/>
              </a:rPr>
              <a:t> </a:t>
            </a:r>
            <a:r>
              <a:rPr lang="en-US" dirty="0" err="1">
                <a:hlinkClick r:id="rId4"/>
              </a:rPr>
              <a:t>Duurzame</a:t>
            </a:r>
            <a:r>
              <a:rPr lang="en-US" dirty="0">
                <a:hlinkClick r:id="rId4"/>
              </a:rPr>
              <a:t> </a:t>
            </a:r>
            <a:r>
              <a:rPr lang="en-US" dirty="0" err="1">
                <a:hlinkClick r:id="rId4"/>
              </a:rPr>
              <a:t>Mobiliteit</a:t>
            </a:r>
            <a:r>
              <a:rPr lang="en-US" dirty="0">
                <a:hlinkClick r:id="rId4"/>
              </a:rPr>
              <a:t> </a:t>
            </a:r>
            <a:r>
              <a:rPr lang="en-US" dirty="0" err="1">
                <a:hlinkClick r:id="rId4"/>
              </a:rPr>
              <a:t>voor</a:t>
            </a:r>
            <a:r>
              <a:rPr lang="en-US" dirty="0">
                <a:hlinkClick r:id="rId4"/>
              </a:rPr>
              <a:t> de </a:t>
            </a:r>
            <a:r>
              <a:rPr lang="en-US" dirty="0" err="1">
                <a:hlinkClick r:id="rId4"/>
              </a:rPr>
              <a:t>Zorg</a:t>
            </a:r>
            <a:endParaRPr lang="en-US" dirty="0"/>
          </a:p>
          <a:p>
            <a:r>
              <a:rPr lang="en-US" dirty="0">
                <a:hlinkClick r:id="rId5"/>
              </a:rPr>
              <a:t>MPZ website – Dossier Vervoer</a:t>
            </a:r>
            <a:endParaRPr lang="nl-NL" dirty="0"/>
          </a:p>
        </p:txBody>
      </p:sp>
    </p:spTree>
    <p:extLst>
      <p:ext uri="{BB962C8B-B14F-4D97-AF65-F5344CB8AC3E}">
        <p14:creationId xmlns:p14="http://schemas.microsoft.com/office/powerpoint/2010/main" val="329498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84A4BD8D-37BF-4286-B872-7E7EF1AB2CC2}"/>
              </a:ext>
            </a:extLst>
          </p:cNvPr>
          <p:cNvSpPr/>
          <p:nvPr/>
        </p:nvSpPr>
        <p:spPr>
          <a:xfrm>
            <a:off x="4210138" y="927620"/>
            <a:ext cx="6411368" cy="16704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0FBD3C1C-350E-4C4E-AE48-E78EB31B0377}"/>
              </a:ext>
            </a:extLst>
          </p:cNvPr>
          <p:cNvSpPr/>
          <p:nvPr/>
        </p:nvSpPr>
        <p:spPr>
          <a:xfrm>
            <a:off x="4209432" y="2598530"/>
            <a:ext cx="3114872" cy="30284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0CFEA690-0198-4126-A6B0-61AE2CD618A4}"/>
              </a:ext>
            </a:extLst>
          </p:cNvPr>
          <p:cNvSpPr/>
          <p:nvPr/>
        </p:nvSpPr>
        <p:spPr>
          <a:xfrm>
            <a:off x="7517400" y="2598039"/>
            <a:ext cx="3104106" cy="30256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BB6B500-1F88-D947-913A-BEA0D63731E3}"/>
              </a:ext>
            </a:extLst>
          </p:cNvPr>
          <p:cNvSpPr>
            <a:spLocks noGrp="1"/>
          </p:cNvSpPr>
          <p:nvPr>
            <p:ph type="title"/>
          </p:nvPr>
        </p:nvSpPr>
        <p:spPr/>
        <p:txBody>
          <a:bodyPr lIns="0" tIns="0" rIns="0" bIns="0">
            <a:normAutofit/>
          </a:bodyPr>
          <a:lstStyle/>
          <a:p>
            <a:r>
              <a:rPr lang="nl-NL" dirty="0"/>
              <a:t>Voor wie?</a:t>
            </a:r>
          </a:p>
        </p:txBody>
      </p:sp>
      <p:grpSp>
        <p:nvGrpSpPr>
          <p:cNvPr id="48" name="Group 47"/>
          <p:cNvGrpSpPr/>
          <p:nvPr/>
        </p:nvGrpSpPr>
        <p:grpSpPr>
          <a:xfrm>
            <a:off x="1466065" y="2982214"/>
            <a:ext cx="1602371" cy="2128125"/>
            <a:chOff x="1877317" y="1746318"/>
            <a:chExt cx="2351784" cy="3123428"/>
          </a:xfrm>
        </p:grpSpPr>
        <p:sp>
          <p:nvSpPr>
            <p:cNvPr id="34" name="Rectangle 33"/>
            <p:cNvSpPr/>
            <p:nvPr/>
          </p:nvSpPr>
          <p:spPr>
            <a:xfrm>
              <a:off x="2348359" y="4143619"/>
              <a:ext cx="1409700" cy="726127"/>
            </a:xfrm>
            <a:prstGeom prst="rect">
              <a:avLst/>
            </a:prstGeom>
            <a:solidFill>
              <a:srgbClr val="E5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317" y="1746318"/>
              <a:ext cx="2351784" cy="2397301"/>
            </a:xfrm>
            <a:prstGeom prst="rect">
              <a:avLst/>
            </a:prstGeom>
          </p:spPr>
        </p:pic>
        <p:sp>
          <p:nvSpPr>
            <p:cNvPr id="7" name="Tekstvak 6">
              <a:extLst>
                <a:ext uri="{FF2B5EF4-FFF2-40B4-BE49-F238E27FC236}">
                  <a16:creationId xmlns:a16="http://schemas.microsoft.com/office/drawing/2014/main" id="{3AD25371-CDF2-442A-9E11-5E56735F532E}"/>
                </a:ext>
              </a:extLst>
            </p:cNvPr>
            <p:cNvSpPr txBox="1"/>
            <p:nvPr/>
          </p:nvSpPr>
          <p:spPr>
            <a:xfrm>
              <a:off x="2783677" y="2671908"/>
              <a:ext cx="575963" cy="827089"/>
            </a:xfrm>
            <a:prstGeom prst="rect">
              <a:avLst/>
            </a:prstGeom>
          </p:spPr>
          <p:txBody>
            <a:bodyPr vert="horz" wrap="none" lIns="0" tIns="0" rIns="0" bIns="0" rtlCol="0" anchor="ctr" anchorCtr="0">
              <a:normAutofit fontScale="55000" lnSpcReduction="20000"/>
            </a:bodyPr>
            <a:lstStyle/>
            <a:p>
              <a:pPr algn="ctr"/>
              <a:r>
                <a:rPr lang="nl-NL" sz="8000" b="1" dirty="0"/>
                <a:t>?</a:t>
              </a:r>
              <a:endParaRPr lang="nl-NL" sz="2000" b="1" dirty="0"/>
            </a:p>
          </p:txBody>
        </p:sp>
      </p:grpSp>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7293" y="4475079"/>
            <a:ext cx="3439916" cy="1336165"/>
          </a:xfrm>
        </p:spPr>
      </p:pic>
      <p:grpSp>
        <p:nvGrpSpPr>
          <p:cNvPr id="42" name="Group 41"/>
          <p:cNvGrpSpPr/>
          <p:nvPr/>
        </p:nvGrpSpPr>
        <p:grpSpPr>
          <a:xfrm>
            <a:off x="5493396" y="1141359"/>
            <a:ext cx="3844852" cy="1203885"/>
            <a:chOff x="6495663" y="374133"/>
            <a:chExt cx="3286109" cy="1028934"/>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663" y="374133"/>
              <a:ext cx="1282992" cy="1028934"/>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374" y="380484"/>
              <a:ext cx="1308398" cy="1016232"/>
            </a:xfrm>
            <a:prstGeom prst="rect">
              <a:avLst/>
            </a:prstGeom>
          </p:spPr>
        </p:pic>
        <p:sp>
          <p:nvSpPr>
            <p:cNvPr id="38" name="TextBox 37"/>
            <p:cNvSpPr txBox="1"/>
            <p:nvPr/>
          </p:nvSpPr>
          <p:spPr>
            <a:xfrm>
              <a:off x="7841320" y="503879"/>
              <a:ext cx="569387" cy="769441"/>
            </a:xfrm>
            <a:prstGeom prst="rect">
              <a:avLst/>
            </a:prstGeom>
            <a:noFill/>
          </p:spPr>
          <p:txBody>
            <a:bodyPr wrap="none" rtlCol="0">
              <a:spAutoFit/>
            </a:bodyPr>
            <a:lstStyle/>
            <a:p>
              <a:r>
                <a:rPr lang="nl-NL" sz="4400" dirty="0">
                  <a:solidFill>
                    <a:schemeClr val="bg1"/>
                  </a:solidFill>
                </a:rPr>
                <a:t>&amp;</a:t>
              </a:r>
              <a:endParaRPr lang="en-US" sz="4400" dirty="0">
                <a:solidFill>
                  <a:schemeClr val="bg1"/>
                </a:solidFill>
              </a:endParaRPr>
            </a:p>
          </p:txBody>
        </p:sp>
      </p:grpSp>
      <p:grpSp>
        <p:nvGrpSpPr>
          <p:cNvPr id="53" name="Group 52"/>
          <p:cNvGrpSpPr/>
          <p:nvPr/>
        </p:nvGrpSpPr>
        <p:grpSpPr>
          <a:xfrm>
            <a:off x="4441785" y="4689547"/>
            <a:ext cx="2650167" cy="731520"/>
            <a:chOff x="4521076" y="4689547"/>
            <a:chExt cx="2650167" cy="731520"/>
          </a:xfrm>
        </p:grpSpPr>
        <p:pic>
          <p:nvPicPr>
            <p:cNvPr id="25" name="Afbeelding 24" descr="Afbeeldingsresultaat voor icon communication">
              <a:extLst>
                <a:ext uri="{FF2B5EF4-FFF2-40B4-BE49-F238E27FC236}">
                  <a16:creationId xmlns:a16="http://schemas.microsoft.com/office/drawing/2014/main" id="{BA8F4375-73BE-45EE-A0A5-98ABAABDD29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7909" y="4689547"/>
              <a:ext cx="775551" cy="731520"/>
            </a:xfrm>
            <a:prstGeom prst="rect">
              <a:avLst/>
            </a:prstGeom>
            <a:noFill/>
            <a:ln>
              <a:noFill/>
            </a:ln>
          </p:spPr>
        </p:pic>
        <p:pic>
          <p:nvPicPr>
            <p:cNvPr id="26" name="Afbeelding 25" descr="Gerelateerde afbeelding">
              <a:extLst>
                <a:ext uri="{FF2B5EF4-FFF2-40B4-BE49-F238E27FC236}">
                  <a16:creationId xmlns:a16="http://schemas.microsoft.com/office/drawing/2014/main" id="{452F2FAF-D617-4FA9-AB40-19A26A12B8A4}"/>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1076" y="4689547"/>
              <a:ext cx="731520" cy="731520"/>
            </a:xfrm>
            <a:prstGeom prst="rect">
              <a:avLst/>
            </a:prstGeom>
            <a:noFill/>
            <a:ln>
              <a:noFill/>
            </a:ln>
          </p:spPr>
        </p:pic>
        <p:grpSp>
          <p:nvGrpSpPr>
            <p:cNvPr id="47" name="Group 46"/>
            <p:cNvGrpSpPr/>
            <p:nvPr/>
          </p:nvGrpSpPr>
          <p:grpSpPr>
            <a:xfrm>
              <a:off x="6458773" y="4691697"/>
              <a:ext cx="712470" cy="727220"/>
              <a:chOff x="6427470" y="4095963"/>
              <a:chExt cx="712470" cy="727220"/>
            </a:xfrm>
          </p:grpSpPr>
          <p:sp>
            <p:nvSpPr>
              <p:cNvPr id="44" name="Oval 43"/>
              <p:cNvSpPr/>
              <p:nvPr/>
            </p:nvSpPr>
            <p:spPr>
              <a:xfrm>
                <a:off x="6427470" y="4110713"/>
                <a:ext cx="712470" cy="712470"/>
              </a:xfrm>
              <a:prstGeom prst="ellipse">
                <a:avLst/>
              </a:prstGeom>
              <a:noFill/>
              <a:ln w="38100">
                <a:solidFill>
                  <a:srgbClr val="1BA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Afbeelding 28">
                <a:extLst>
                  <a:ext uri="{FF2B5EF4-FFF2-40B4-BE49-F238E27FC236}">
                    <a16:creationId xmlns:a16="http://schemas.microsoft.com/office/drawing/2014/main" id="{DDED1FC2-D583-4D4C-9AA6-DA4C37F1AC7C}"/>
                  </a:ext>
                </a:extLst>
              </p:cNvPr>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5556" b="97778" l="9783" r="92391">
                            <a14:foregroundMark x1="37209" y1="32157" x2="38206" y2="43922"/>
                            <a14:foregroundMark x1="52824" y1="41176" x2="53156" y2="49412"/>
                            <a14:foregroundMark x1="66445" y1="44706" x2="66445" y2="50588"/>
                            <a14:foregroundMark x1="33696" y1="88889" x2="33696" y2="88889"/>
                            <a14:foregroundMark x1="76087" y1="88889" x2="57609" y2="90000"/>
                            <a14:foregroundMark x1="78261" y1="81111" x2="85870" y2="91111"/>
                            <a14:foregroundMark x1="17391" y1="82222" x2="17391" y2="94444"/>
                          </a14:backgroundRemoval>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495450" y="4095963"/>
                <a:ext cx="560669" cy="604088"/>
              </a:xfrm>
              <a:prstGeom prst="rect">
                <a:avLst/>
              </a:prstGeom>
            </p:spPr>
          </p:pic>
        </p:grpSp>
      </p:grpSp>
      <p:grpSp>
        <p:nvGrpSpPr>
          <p:cNvPr id="52" name="Group 51"/>
          <p:cNvGrpSpPr/>
          <p:nvPr/>
        </p:nvGrpSpPr>
        <p:grpSpPr>
          <a:xfrm>
            <a:off x="4971106" y="2298664"/>
            <a:ext cx="4859701" cy="1962572"/>
            <a:chOff x="5016624" y="1660902"/>
            <a:chExt cx="4859701" cy="1962572"/>
          </a:xfrm>
        </p:grpSpPr>
        <p:pic>
          <p:nvPicPr>
            <p:cNvPr id="41" name="Picture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82819" y="1660902"/>
              <a:ext cx="579086" cy="1405248"/>
            </a:xfrm>
            <a:prstGeom prst="rect">
              <a:avLst/>
            </a:prstGeom>
          </p:spPr>
        </p:pic>
        <p:grpSp>
          <p:nvGrpSpPr>
            <p:cNvPr id="49" name="Group 48"/>
            <p:cNvGrpSpPr/>
            <p:nvPr/>
          </p:nvGrpSpPr>
          <p:grpSpPr>
            <a:xfrm>
              <a:off x="5016624" y="2037447"/>
              <a:ext cx="4859701" cy="1586027"/>
              <a:chOff x="5016624" y="2037447"/>
              <a:chExt cx="4859701" cy="1586027"/>
            </a:xfrm>
          </p:grpSpPr>
          <p:sp>
            <p:nvSpPr>
              <p:cNvPr id="18" name="Rechthoek 17">
                <a:extLst>
                  <a:ext uri="{FF2B5EF4-FFF2-40B4-BE49-F238E27FC236}">
                    <a16:creationId xmlns:a16="http://schemas.microsoft.com/office/drawing/2014/main" id="{4403975E-5F6C-421F-B9DD-060ADDD6B2A7}"/>
                  </a:ext>
                </a:extLst>
              </p:cNvPr>
              <p:cNvSpPr/>
              <p:nvPr/>
            </p:nvSpPr>
            <p:spPr>
              <a:xfrm>
                <a:off x="6416220" y="3343300"/>
                <a:ext cx="697541" cy="91647"/>
              </a:xfrm>
              <a:prstGeom prst="rect">
                <a:avLst/>
              </a:prstGeom>
              <a:solidFill>
                <a:srgbClr val="699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77563BC-CB83-4397-919D-28829FD46361}"/>
                  </a:ext>
                </a:extLst>
              </p:cNvPr>
              <p:cNvSpPr/>
              <p:nvPr/>
            </p:nvSpPr>
            <p:spPr>
              <a:xfrm>
                <a:off x="5716422" y="3434947"/>
                <a:ext cx="697541" cy="91647"/>
              </a:xfrm>
              <a:prstGeom prst="rect">
                <a:avLst/>
              </a:prstGeom>
              <a:solidFill>
                <a:srgbClr val="699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8EAD0B42-31DD-40F9-9100-3244797C48CE}"/>
                  </a:ext>
                </a:extLst>
              </p:cNvPr>
              <p:cNvSpPr/>
              <p:nvPr/>
            </p:nvSpPr>
            <p:spPr>
              <a:xfrm>
                <a:off x="7113761" y="3244291"/>
                <a:ext cx="697541" cy="91647"/>
              </a:xfrm>
              <a:prstGeom prst="rect">
                <a:avLst/>
              </a:prstGeom>
              <a:solidFill>
                <a:srgbClr val="699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7855" y="2037447"/>
                <a:ext cx="579086" cy="1405248"/>
              </a:xfrm>
              <a:prstGeom prst="rect">
                <a:avLst/>
              </a:prstGeom>
            </p:spPr>
          </p:pic>
          <p:sp>
            <p:nvSpPr>
              <p:cNvPr id="39" name="Rechthoek 20">
                <a:extLst>
                  <a:ext uri="{FF2B5EF4-FFF2-40B4-BE49-F238E27FC236}">
                    <a16:creationId xmlns:a16="http://schemas.microsoft.com/office/drawing/2014/main" id="{8EAD0B42-31DD-40F9-9100-3244797C48CE}"/>
                  </a:ext>
                </a:extLst>
              </p:cNvPr>
              <p:cNvSpPr/>
              <p:nvPr/>
            </p:nvSpPr>
            <p:spPr>
              <a:xfrm>
                <a:off x="7803449" y="3152644"/>
                <a:ext cx="697541" cy="91647"/>
              </a:xfrm>
              <a:prstGeom prst="rect">
                <a:avLst/>
              </a:prstGeom>
              <a:solidFill>
                <a:srgbClr val="699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20">
                <a:extLst>
                  <a:ext uri="{FF2B5EF4-FFF2-40B4-BE49-F238E27FC236}">
                    <a16:creationId xmlns:a16="http://schemas.microsoft.com/office/drawing/2014/main" id="{8EAD0B42-31DD-40F9-9100-3244797C48CE}"/>
                  </a:ext>
                </a:extLst>
              </p:cNvPr>
              <p:cNvSpPr/>
              <p:nvPr/>
            </p:nvSpPr>
            <p:spPr>
              <a:xfrm>
                <a:off x="8500032" y="3060997"/>
                <a:ext cx="697541" cy="91647"/>
              </a:xfrm>
              <a:prstGeom prst="rect">
                <a:avLst/>
              </a:prstGeom>
              <a:solidFill>
                <a:srgbClr val="699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20">
                <a:extLst>
                  <a:ext uri="{FF2B5EF4-FFF2-40B4-BE49-F238E27FC236}">
                    <a16:creationId xmlns:a16="http://schemas.microsoft.com/office/drawing/2014/main" id="{8EAD0B42-31DD-40F9-9100-3244797C48CE}"/>
                  </a:ext>
                </a:extLst>
              </p:cNvPr>
              <p:cNvSpPr/>
              <p:nvPr/>
            </p:nvSpPr>
            <p:spPr>
              <a:xfrm>
                <a:off x="9178784" y="2991236"/>
                <a:ext cx="697541" cy="91647"/>
              </a:xfrm>
              <a:prstGeom prst="rect">
                <a:avLst/>
              </a:prstGeom>
              <a:solidFill>
                <a:srgbClr val="699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20">
                <a:extLst>
                  <a:ext uri="{FF2B5EF4-FFF2-40B4-BE49-F238E27FC236}">
                    <a16:creationId xmlns:a16="http://schemas.microsoft.com/office/drawing/2014/main" id="{8EAD0B42-31DD-40F9-9100-3244797C48CE}"/>
                  </a:ext>
                </a:extLst>
              </p:cNvPr>
              <p:cNvSpPr/>
              <p:nvPr/>
            </p:nvSpPr>
            <p:spPr>
              <a:xfrm>
                <a:off x="5016624" y="3531827"/>
                <a:ext cx="697541" cy="91647"/>
              </a:xfrm>
              <a:prstGeom prst="rect">
                <a:avLst/>
              </a:prstGeom>
              <a:solidFill>
                <a:srgbClr val="699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56" name="Group 55"/>
          <p:cNvGrpSpPr/>
          <p:nvPr/>
        </p:nvGrpSpPr>
        <p:grpSpPr>
          <a:xfrm>
            <a:off x="8086749" y="4675181"/>
            <a:ext cx="1965409" cy="755953"/>
            <a:chOff x="8214911" y="4675181"/>
            <a:chExt cx="1965409" cy="755953"/>
          </a:xfrm>
        </p:grpSpPr>
        <p:pic>
          <p:nvPicPr>
            <p:cNvPr id="30" name="Tijdelijke aanduiding voor inhoud 4" descr="Afbeeldingsresultaat voor icon implementation">
              <a:extLst>
                <a:ext uri="{FF2B5EF4-FFF2-40B4-BE49-F238E27FC236}">
                  <a16:creationId xmlns:a16="http://schemas.microsoft.com/office/drawing/2014/main" id="{E6137869-C6A5-45E9-9858-7A751B56530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14911" y="4687397"/>
              <a:ext cx="731520" cy="731520"/>
            </a:xfrm>
            <a:prstGeom prst="rect">
              <a:avLst/>
            </a:prstGeom>
            <a:noFill/>
            <a:ln>
              <a:noFill/>
            </a:ln>
          </p:spPr>
        </p:pic>
        <p:grpSp>
          <p:nvGrpSpPr>
            <p:cNvPr id="54" name="Group 53"/>
            <p:cNvGrpSpPr/>
            <p:nvPr/>
          </p:nvGrpSpPr>
          <p:grpSpPr>
            <a:xfrm>
              <a:off x="9387355" y="4675181"/>
              <a:ext cx="792965" cy="755953"/>
              <a:chOff x="9399547" y="4391246"/>
              <a:chExt cx="855273" cy="815353"/>
            </a:xfrm>
          </p:grpSpPr>
          <p:sp>
            <p:nvSpPr>
              <p:cNvPr id="55" name="Oval 54"/>
              <p:cNvSpPr/>
              <p:nvPr/>
            </p:nvSpPr>
            <p:spPr>
              <a:xfrm>
                <a:off x="9399547" y="4391246"/>
                <a:ext cx="713353" cy="554133"/>
              </a:xfrm>
              <a:custGeom>
                <a:avLst/>
                <a:gdLst>
                  <a:gd name="connsiteX0" fmla="*/ 0 w 712470"/>
                  <a:gd name="connsiteY0" fmla="*/ 356235 h 712470"/>
                  <a:gd name="connsiteX1" fmla="*/ 356235 w 712470"/>
                  <a:gd name="connsiteY1" fmla="*/ 0 h 712470"/>
                  <a:gd name="connsiteX2" fmla="*/ 712470 w 712470"/>
                  <a:gd name="connsiteY2" fmla="*/ 356235 h 712470"/>
                  <a:gd name="connsiteX3" fmla="*/ 356235 w 712470"/>
                  <a:gd name="connsiteY3" fmla="*/ 712470 h 712470"/>
                  <a:gd name="connsiteX4" fmla="*/ 0 w 712470"/>
                  <a:gd name="connsiteY4" fmla="*/ 356235 h 712470"/>
                  <a:gd name="connsiteX0" fmla="*/ 0 w 737534"/>
                  <a:gd name="connsiteY0" fmla="*/ 356235 h 716172"/>
                  <a:gd name="connsiteX1" fmla="*/ 356235 w 737534"/>
                  <a:gd name="connsiteY1" fmla="*/ 0 h 716172"/>
                  <a:gd name="connsiteX2" fmla="*/ 712470 w 737534"/>
                  <a:gd name="connsiteY2" fmla="*/ 356235 h 716172"/>
                  <a:gd name="connsiteX3" fmla="*/ 668914 w 737534"/>
                  <a:gd name="connsiteY3" fmla="*/ 531273 h 716172"/>
                  <a:gd name="connsiteX4" fmla="*/ 356235 w 737534"/>
                  <a:gd name="connsiteY4" fmla="*/ 712470 h 716172"/>
                  <a:gd name="connsiteX5" fmla="*/ 0 w 737534"/>
                  <a:gd name="connsiteY5" fmla="*/ 356235 h 716172"/>
                  <a:gd name="connsiteX0" fmla="*/ 0 w 737534"/>
                  <a:gd name="connsiteY0" fmla="*/ 356235 h 716172"/>
                  <a:gd name="connsiteX1" fmla="*/ 356235 w 737534"/>
                  <a:gd name="connsiteY1" fmla="*/ 0 h 716172"/>
                  <a:gd name="connsiteX2" fmla="*/ 712470 w 737534"/>
                  <a:gd name="connsiteY2" fmla="*/ 356235 h 716172"/>
                  <a:gd name="connsiteX3" fmla="*/ 668914 w 737534"/>
                  <a:gd name="connsiteY3" fmla="*/ 531273 h 716172"/>
                  <a:gd name="connsiteX4" fmla="*/ 356235 w 737534"/>
                  <a:gd name="connsiteY4" fmla="*/ 712470 h 716172"/>
                  <a:gd name="connsiteX5" fmla="*/ 0 w 737534"/>
                  <a:gd name="connsiteY5" fmla="*/ 356235 h 716172"/>
                  <a:gd name="connsiteX0" fmla="*/ 0 w 737534"/>
                  <a:gd name="connsiteY0" fmla="*/ 356235 h 716172"/>
                  <a:gd name="connsiteX1" fmla="*/ 356235 w 737534"/>
                  <a:gd name="connsiteY1" fmla="*/ 0 h 716172"/>
                  <a:gd name="connsiteX2" fmla="*/ 712470 w 737534"/>
                  <a:gd name="connsiteY2" fmla="*/ 356235 h 716172"/>
                  <a:gd name="connsiteX3" fmla="*/ 668914 w 737534"/>
                  <a:gd name="connsiteY3" fmla="*/ 531273 h 716172"/>
                  <a:gd name="connsiteX4" fmla="*/ 356235 w 737534"/>
                  <a:gd name="connsiteY4" fmla="*/ 712470 h 716172"/>
                  <a:gd name="connsiteX5" fmla="*/ 0 w 737534"/>
                  <a:gd name="connsiteY5" fmla="*/ 356235 h 716172"/>
                  <a:gd name="connsiteX0" fmla="*/ 23243 w 760777"/>
                  <a:gd name="connsiteY0" fmla="*/ 356235 h 712662"/>
                  <a:gd name="connsiteX1" fmla="*/ 379478 w 760777"/>
                  <a:gd name="connsiteY1" fmla="*/ 0 h 712662"/>
                  <a:gd name="connsiteX2" fmla="*/ 735713 w 760777"/>
                  <a:gd name="connsiteY2" fmla="*/ 356235 h 712662"/>
                  <a:gd name="connsiteX3" fmla="*/ 692157 w 760777"/>
                  <a:gd name="connsiteY3" fmla="*/ 531273 h 712662"/>
                  <a:gd name="connsiteX4" fmla="*/ 379478 w 760777"/>
                  <a:gd name="connsiteY4" fmla="*/ 712470 h 712662"/>
                  <a:gd name="connsiteX5" fmla="*/ 72397 w 760777"/>
                  <a:gd name="connsiteY5" fmla="*/ 561753 h 712662"/>
                  <a:gd name="connsiteX6" fmla="*/ 23243 w 760777"/>
                  <a:gd name="connsiteY6" fmla="*/ 356235 h 712662"/>
                  <a:gd name="connsiteX0" fmla="*/ 379478 w 760777"/>
                  <a:gd name="connsiteY0" fmla="*/ 712470 h 803910"/>
                  <a:gd name="connsiteX1" fmla="*/ 72397 w 760777"/>
                  <a:gd name="connsiteY1" fmla="*/ 561753 h 803910"/>
                  <a:gd name="connsiteX2" fmla="*/ 23243 w 760777"/>
                  <a:gd name="connsiteY2" fmla="*/ 356235 h 803910"/>
                  <a:gd name="connsiteX3" fmla="*/ 379478 w 760777"/>
                  <a:gd name="connsiteY3" fmla="*/ 0 h 803910"/>
                  <a:gd name="connsiteX4" fmla="*/ 735713 w 760777"/>
                  <a:gd name="connsiteY4" fmla="*/ 356235 h 803910"/>
                  <a:gd name="connsiteX5" fmla="*/ 692157 w 760777"/>
                  <a:gd name="connsiteY5" fmla="*/ 531273 h 803910"/>
                  <a:gd name="connsiteX6" fmla="*/ 470918 w 760777"/>
                  <a:gd name="connsiteY6" fmla="*/ 803910 h 803910"/>
                  <a:gd name="connsiteX0" fmla="*/ 379478 w 760777"/>
                  <a:gd name="connsiteY0" fmla="*/ 712470 h 803910"/>
                  <a:gd name="connsiteX1" fmla="*/ 72397 w 760777"/>
                  <a:gd name="connsiteY1" fmla="*/ 561753 h 803910"/>
                  <a:gd name="connsiteX2" fmla="*/ 23243 w 760777"/>
                  <a:gd name="connsiteY2" fmla="*/ 356235 h 803910"/>
                  <a:gd name="connsiteX3" fmla="*/ 379478 w 760777"/>
                  <a:gd name="connsiteY3" fmla="*/ 0 h 803910"/>
                  <a:gd name="connsiteX4" fmla="*/ 735713 w 760777"/>
                  <a:gd name="connsiteY4" fmla="*/ 356235 h 803910"/>
                  <a:gd name="connsiteX5" fmla="*/ 692157 w 760777"/>
                  <a:gd name="connsiteY5" fmla="*/ 531273 h 803910"/>
                  <a:gd name="connsiteX6" fmla="*/ 470918 w 760777"/>
                  <a:gd name="connsiteY6" fmla="*/ 803910 h 803910"/>
                  <a:gd name="connsiteX0" fmla="*/ 379478 w 760777"/>
                  <a:gd name="connsiteY0" fmla="*/ 712470 h 712662"/>
                  <a:gd name="connsiteX1" fmla="*/ 72397 w 760777"/>
                  <a:gd name="connsiteY1" fmla="*/ 561753 h 712662"/>
                  <a:gd name="connsiteX2" fmla="*/ 23243 w 760777"/>
                  <a:gd name="connsiteY2" fmla="*/ 356235 h 712662"/>
                  <a:gd name="connsiteX3" fmla="*/ 379478 w 760777"/>
                  <a:gd name="connsiteY3" fmla="*/ 0 h 712662"/>
                  <a:gd name="connsiteX4" fmla="*/ 735713 w 760777"/>
                  <a:gd name="connsiteY4" fmla="*/ 356235 h 712662"/>
                  <a:gd name="connsiteX5" fmla="*/ 692157 w 760777"/>
                  <a:gd name="connsiteY5" fmla="*/ 531273 h 712662"/>
                  <a:gd name="connsiteX0" fmla="*/ 379478 w 760777"/>
                  <a:gd name="connsiteY0" fmla="*/ 712470 h 712662"/>
                  <a:gd name="connsiteX1" fmla="*/ 72397 w 760777"/>
                  <a:gd name="connsiteY1" fmla="*/ 561753 h 712662"/>
                  <a:gd name="connsiteX2" fmla="*/ 23243 w 760777"/>
                  <a:gd name="connsiteY2" fmla="*/ 356235 h 712662"/>
                  <a:gd name="connsiteX3" fmla="*/ 379478 w 760777"/>
                  <a:gd name="connsiteY3" fmla="*/ 0 h 712662"/>
                  <a:gd name="connsiteX4" fmla="*/ 735713 w 760777"/>
                  <a:gd name="connsiteY4" fmla="*/ 356235 h 712662"/>
                  <a:gd name="connsiteX5" fmla="*/ 692157 w 760777"/>
                  <a:gd name="connsiteY5" fmla="*/ 531273 h 712662"/>
                  <a:gd name="connsiteX0" fmla="*/ 72397 w 760777"/>
                  <a:gd name="connsiteY0" fmla="*/ 561753 h 561753"/>
                  <a:gd name="connsiteX1" fmla="*/ 23243 w 760777"/>
                  <a:gd name="connsiteY1" fmla="*/ 356235 h 561753"/>
                  <a:gd name="connsiteX2" fmla="*/ 379478 w 760777"/>
                  <a:gd name="connsiteY2" fmla="*/ 0 h 561753"/>
                  <a:gd name="connsiteX3" fmla="*/ 735713 w 760777"/>
                  <a:gd name="connsiteY3" fmla="*/ 356235 h 561753"/>
                  <a:gd name="connsiteX4" fmla="*/ 692157 w 760777"/>
                  <a:gd name="connsiteY4" fmla="*/ 531273 h 561753"/>
                  <a:gd name="connsiteX0" fmla="*/ 72397 w 760777"/>
                  <a:gd name="connsiteY0" fmla="*/ 561753 h 561753"/>
                  <a:gd name="connsiteX1" fmla="*/ 23243 w 760777"/>
                  <a:gd name="connsiteY1" fmla="*/ 356235 h 561753"/>
                  <a:gd name="connsiteX2" fmla="*/ 379478 w 760777"/>
                  <a:gd name="connsiteY2" fmla="*/ 0 h 561753"/>
                  <a:gd name="connsiteX3" fmla="*/ 735713 w 760777"/>
                  <a:gd name="connsiteY3" fmla="*/ 356235 h 561753"/>
                  <a:gd name="connsiteX4" fmla="*/ 692157 w 760777"/>
                  <a:gd name="connsiteY4" fmla="*/ 531273 h 561753"/>
                  <a:gd name="connsiteX0" fmla="*/ 66432 w 754812"/>
                  <a:gd name="connsiteY0" fmla="*/ 561753 h 561753"/>
                  <a:gd name="connsiteX1" fmla="*/ 17278 w 754812"/>
                  <a:gd name="connsiteY1" fmla="*/ 356235 h 561753"/>
                  <a:gd name="connsiteX2" fmla="*/ 373513 w 754812"/>
                  <a:gd name="connsiteY2" fmla="*/ 0 h 561753"/>
                  <a:gd name="connsiteX3" fmla="*/ 729748 w 754812"/>
                  <a:gd name="connsiteY3" fmla="*/ 356235 h 561753"/>
                  <a:gd name="connsiteX4" fmla="*/ 686192 w 754812"/>
                  <a:gd name="connsiteY4" fmla="*/ 531273 h 561753"/>
                  <a:gd name="connsiteX0" fmla="*/ 49159 w 737539"/>
                  <a:gd name="connsiteY0" fmla="*/ 561753 h 561753"/>
                  <a:gd name="connsiteX1" fmla="*/ 5 w 737539"/>
                  <a:gd name="connsiteY1" fmla="*/ 356235 h 561753"/>
                  <a:gd name="connsiteX2" fmla="*/ 356240 w 737539"/>
                  <a:gd name="connsiteY2" fmla="*/ 0 h 561753"/>
                  <a:gd name="connsiteX3" fmla="*/ 712475 w 737539"/>
                  <a:gd name="connsiteY3" fmla="*/ 356235 h 561753"/>
                  <a:gd name="connsiteX4" fmla="*/ 668919 w 737539"/>
                  <a:gd name="connsiteY4" fmla="*/ 531273 h 561753"/>
                  <a:gd name="connsiteX0" fmla="*/ 49252 w 737632"/>
                  <a:gd name="connsiteY0" fmla="*/ 561753 h 561753"/>
                  <a:gd name="connsiteX1" fmla="*/ 98 w 737632"/>
                  <a:gd name="connsiteY1" fmla="*/ 356235 h 561753"/>
                  <a:gd name="connsiteX2" fmla="*/ 356333 w 737632"/>
                  <a:gd name="connsiteY2" fmla="*/ 0 h 561753"/>
                  <a:gd name="connsiteX3" fmla="*/ 712568 w 737632"/>
                  <a:gd name="connsiteY3" fmla="*/ 356235 h 561753"/>
                  <a:gd name="connsiteX4" fmla="*/ 669012 w 737632"/>
                  <a:gd name="connsiteY4" fmla="*/ 531273 h 561753"/>
                  <a:gd name="connsiteX0" fmla="*/ 49252 w 737632"/>
                  <a:gd name="connsiteY0" fmla="*/ 561753 h 561753"/>
                  <a:gd name="connsiteX1" fmla="*/ 98 w 737632"/>
                  <a:gd name="connsiteY1" fmla="*/ 356235 h 561753"/>
                  <a:gd name="connsiteX2" fmla="*/ 356333 w 737632"/>
                  <a:gd name="connsiteY2" fmla="*/ 0 h 561753"/>
                  <a:gd name="connsiteX3" fmla="*/ 712568 w 737632"/>
                  <a:gd name="connsiteY3" fmla="*/ 356235 h 561753"/>
                  <a:gd name="connsiteX4" fmla="*/ 669012 w 737632"/>
                  <a:gd name="connsiteY4" fmla="*/ 531273 h 561753"/>
                  <a:gd name="connsiteX0" fmla="*/ 49252 w 737632"/>
                  <a:gd name="connsiteY0" fmla="*/ 561753 h 561753"/>
                  <a:gd name="connsiteX1" fmla="*/ 98 w 737632"/>
                  <a:gd name="connsiteY1" fmla="*/ 356235 h 561753"/>
                  <a:gd name="connsiteX2" fmla="*/ 356333 w 737632"/>
                  <a:gd name="connsiteY2" fmla="*/ 0 h 561753"/>
                  <a:gd name="connsiteX3" fmla="*/ 712568 w 737632"/>
                  <a:gd name="connsiteY3" fmla="*/ 356235 h 561753"/>
                  <a:gd name="connsiteX4" fmla="*/ 669012 w 737632"/>
                  <a:gd name="connsiteY4" fmla="*/ 531273 h 561753"/>
                  <a:gd name="connsiteX0" fmla="*/ 49252 w 737632"/>
                  <a:gd name="connsiteY0" fmla="*/ 561753 h 561753"/>
                  <a:gd name="connsiteX1" fmla="*/ 98 w 737632"/>
                  <a:gd name="connsiteY1" fmla="*/ 356235 h 561753"/>
                  <a:gd name="connsiteX2" fmla="*/ 356333 w 737632"/>
                  <a:gd name="connsiteY2" fmla="*/ 0 h 561753"/>
                  <a:gd name="connsiteX3" fmla="*/ 712568 w 737632"/>
                  <a:gd name="connsiteY3" fmla="*/ 356235 h 561753"/>
                  <a:gd name="connsiteX4" fmla="*/ 669012 w 737632"/>
                  <a:gd name="connsiteY4" fmla="*/ 531273 h 561753"/>
                  <a:gd name="connsiteX0" fmla="*/ 49252 w 737632"/>
                  <a:gd name="connsiteY0" fmla="*/ 561753 h 561753"/>
                  <a:gd name="connsiteX1" fmla="*/ 98 w 737632"/>
                  <a:gd name="connsiteY1" fmla="*/ 356235 h 561753"/>
                  <a:gd name="connsiteX2" fmla="*/ 356333 w 737632"/>
                  <a:gd name="connsiteY2" fmla="*/ 0 h 561753"/>
                  <a:gd name="connsiteX3" fmla="*/ 712568 w 737632"/>
                  <a:gd name="connsiteY3" fmla="*/ 356235 h 561753"/>
                  <a:gd name="connsiteX4" fmla="*/ 669012 w 737632"/>
                  <a:gd name="connsiteY4" fmla="*/ 531273 h 561753"/>
                  <a:gd name="connsiteX0" fmla="*/ 49252 w 737632"/>
                  <a:gd name="connsiteY0" fmla="*/ 561753 h 561753"/>
                  <a:gd name="connsiteX1" fmla="*/ 98 w 737632"/>
                  <a:gd name="connsiteY1" fmla="*/ 356235 h 561753"/>
                  <a:gd name="connsiteX2" fmla="*/ 356333 w 737632"/>
                  <a:gd name="connsiteY2" fmla="*/ 0 h 561753"/>
                  <a:gd name="connsiteX3" fmla="*/ 712568 w 737632"/>
                  <a:gd name="connsiteY3" fmla="*/ 356235 h 561753"/>
                  <a:gd name="connsiteX4" fmla="*/ 669012 w 737632"/>
                  <a:gd name="connsiteY4" fmla="*/ 531273 h 561753"/>
                  <a:gd name="connsiteX0" fmla="*/ 49252 w 731575"/>
                  <a:gd name="connsiteY0" fmla="*/ 561753 h 561753"/>
                  <a:gd name="connsiteX1" fmla="*/ 98 w 731575"/>
                  <a:gd name="connsiteY1" fmla="*/ 356235 h 561753"/>
                  <a:gd name="connsiteX2" fmla="*/ 356333 w 731575"/>
                  <a:gd name="connsiteY2" fmla="*/ 0 h 561753"/>
                  <a:gd name="connsiteX3" fmla="*/ 712568 w 731575"/>
                  <a:gd name="connsiteY3" fmla="*/ 356235 h 561753"/>
                  <a:gd name="connsiteX4" fmla="*/ 669012 w 731575"/>
                  <a:gd name="connsiteY4" fmla="*/ 531273 h 561753"/>
                  <a:gd name="connsiteX0" fmla="*/ 49252 w 731575"/>
                  <a:gd name="connsiteY0" fmla="*/ 561753 h 561753"/>
                  <a:gd name="connsiteX1" fmla="*/ 98 w 731575"/>
                  <a:gd name="connsiteY1" fmla="*/ 356235 h 561753"/>
                  <a:gd name="connsiteX2" fmla="*/ 356333 w 731575"/>
                  <a:gd name="connsiteY2" fmla="*/ 0 h 561753"/>
                  <a:gd name="connsiteX3" fmla="*/ 712568 w 731575"/>
                  <a:gd name="connsiteY3" fmla="*/ 356235 h 561753"/>
                  <a:gd name="connsiteX4" fmla="*/ 669012 w 731575"/>
                  <a:gd name="connsiteY4" fmla="*/ 531273 h 561753"/>
                  <a:gd name="connsiteX0" fmla="*/ 49252 w 731575"/>
                  <a:gd name="connsiteY0" fmla="*/ 561753 h 561753"/>
                  <a:gd name="connsiteX1" fmla="*/ 98 w 731575"/>
                  <a:gd name="connsiteY1" fmla="*/ 356235 h 561753"/>
                  <a:gd name="connsiteX2" fmla="*/ 356333 w 731575"/>
                  <a:gd name="connsiteY2" fmla="*/ 0 h 561753"/>
                  <a:gd name="connsiteX3" fmla="*/ 712568 w 731575"/>
                  <a:gd name="connsiteY3" fmla="*/ 356235 h 561753"/>
                  <a:gd name="connsiteX4" fmla="*/ 669012 w 731575"/>
                  <a:gd name="connsiteY4" fmla="*/ 531273 h 561753"/>
                  <a:gd name="connsiteX0" fmla="*/ 49252 w 713353"/>
                  <a:gd name="connsiteY0" fmla="*/ 561753 h 561753"/>
                  <a:gd name="connsiteX1" fmla="*/ 98 w 713353"/>
                  <a:gd name="connsiteY1" fmla="*/ 356235 h 561753"/>
                  <a:gd name="connsiteX2" fmla="*/ 356333 w 713353"/>
                  <a:gd name="connsiteY2" fmla="*/ 0 h 561753"/>
                  <a:gd name="connsiteX3" fmla="*/ 712568 w 713353"/>
                  <a:gd name="connsiteY3" fmla="*/ 356235 h 561753"/>
                  <a:gd name="connsiteX0" fmla="*/ 56872 w 713353"/>
                  <a:gd name="connsiteY0" fmla="*/ 552228 h 552228"/>
                  <a:gd name="connsiteX1" fmla="*/ 98 w 713353"/>
                  <a:gd name="connsiteY1" fmla="*/ 356235 h 552228"/>
                  <a:gd name="connsiteX2" fmla="*/ 356333 w 713353"/>
                  <a:gd name="connsiteY2" fmla="*/ 0 h 552228"/>
                  <a:gd name="connsiteX3" fmla="*/ 712568 w 713353"/>
                  <a:gd name="connsiteY3" fmla="*/ 356235 h 552228"/>
                  <a:gd name="connsiteX0" fmla="*/ 56872 w 713353"/>
                  <a:gd name="connsiteY0" fmla="*/ 552228 h 552228"/>
                  <a:gd name="connsiteX1" fmla="*/ 98 w 713353"/>
                  <a:gd name="connsiteY1" fmla="*/ 356235 h 552228"/>
                  <a:gd name="connsiteX2" fmla="*/ 356333 w 713353"/>
                  <a:gd name="connsiteY2" fmla="*/ 0 h 552228"/>
                  <a:gd name="connsiteX3" fmla="*/ 712568 w 713353"/>
                  <a:gd name="connsiteY3" fmla="*/ 356235 h 552228"/>
                  <a:gd name="connsiteX0" fmla="*/ 62587 w 713353"/>
                  <a:gd name="connsiteY0" fmla="*/ 548418 h 548418"/>
                  <a:gd name="connsiteX1" fmla="*/ 98 w 713353"/>
                  <a:gd name="connsiteY1" fmla="*/ 356235 h 548418"/>
                  <a:gd name="connsiteX2" fmla="*/ 356333 w 713353"/>
                  <a:gd name="connsiteY2" fmla="*/ 0 h 548418"/>
                  <a:gd name="connsiteX3" fmla="*/ 712568 w 713353"/>
                  <a:gd name="connsiteY3" fmla="*/ 356235 h 548418"/>
                  <a:gd name="connsiteX0" fmla="*/ 62587 w 713353"/>
                  <a:gd name="connsiteY0" fmla="*/ 548418 h 548418"/>
                  <a:gd name="connsiteX1" fmla="*/ 98 w 713353"/>
                  <a:gd name="connsiteY1" fmla="*/ 356235 h 548418"/>
                  <a:gd name="connsiteX2" fmla="*/ 356333 w 713353"/>
                  <a:gd name="connsiteY2" fmla="*/ 0 h 548418"/>
                  <a:gd name="connsiteX3" fmla="*/ 712568 w 713353"/>
                  <a:gd name="connsiteY3" fmla="*/ 356235 h 548418"/>
                  <a:gd name="connsiteX0" fmla="*/ 64492 w 713353"/>
                  <a:gd name="connsiteY0" fmla="*/ 554133 h 554133"/>
                  <a:gd name="connsiteX1" fmla="*/ 98 w 713353"/>
                  <a:gd name="connsiteY1" fmla="*/ 356235 h 554133"/>
                  <a:gd name="connsiteX2" fmla="*/ 356333 w 713353"/>
                  <a:gd name="connsiteY2" fmla="*/ 0 h 554133"/>
                  <a:gd name="connsiteX3" fmla="*/ 712568 w 713353"/>
                  <a:gd name="connsiteY3" fmla="*/ 356235 h 554133"/>
                </a:gdLst>
                <a:ahLst/>
                <a:cxnLst>
                  <a:cxn ang="0">
                    <a:pos x="connsiteX0" y="connsiteY0"/>
                  </a:cxn>
                  <a:cxn ang="0">
                    <a:pos x="connsiteX1" y="connsiteY1"/>
                  </a:cxn>
                  <a:cxn ang="0">
                    <a:pos x="connsiteX2" y="connsiteY2"/>
                  </a:cxn>
                  <a:cxn ang="0">
                    <a:pos x="connsiteX3" y="connsiteY3"/>
                  </a:cxn>
                </a:cxnLst>
                <a:rect l="l" t="t" r="r" b="b"/>
                <a:pathLst>
                  <a:path w="713353" h="554133">
                    <a:moveTo>
                      <a:pt x="64492" y="554133"/>
                    </a:moveTo>
                    <a:cubicBezTo>
                      <a:pt x="34965" y="523336"/>
                      <a:pt x="5625" y="464709"/>
                      <a:pt x="98" y="356235"/>
                    </a:cubicBezTo>
                    <a:cubicBezTo>
                      <a:pt x="-4602" y="110210"/>
                      <a:pt x="159590" y="0"/>
                      <a:pt x="356333" y="0"/>
                    </a:cubicBezTo>
                    <a:cubicBezTo>
                      <a:pt x="553076" y="0"/>
                      <a:pt x="726495" y="145770"/>
                      <a:pt x="712568" y="356235"/>
                    </a:cubicBezTo>
                  </a:path>
                </a:pathLst>
              </a:custGeom>
              <a:noFill/>
              <a:ln w="38100">
                <a:solidFill>
                  <a:srgbClr val="1BA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Afbeelding 32">
                <a:extLst>
                  <a:ext uri="{FF2B5EF4-FFF2-40B4-BE49-F238E27FC236}">
                    <a16:creationId xmlns:a16="http://schemas.microsoft.com/office/drawing/2014/main" id="{4D17870F-074B-4B8E-B2A7-79B55049332E}"/>
                  </a:ext>
                </a:extLst>
              </p:cNvPr>
              <p:cNvPicPr>
                <a:picLocks noChangeAspect="1"/>
              </p:cNvPicPr>
              <p:nvPr/>
            </p:nvPicPr>
            <p:blipFill>
              <a:blip r:embed="rId13">
                <a:clrChange>
                  <a:clrFrom>
                    <a:srgbClr val="FAFAFA"/>
                  </a:clrFrom>
                  <a:clrTo>
                    <a:srgbClr val="FAFAFA">
                      <a:alpha val="0"/>
                    </a:srgbClr>
                  </a:clrTo>
                </a:clrChange>
              </a:blip>
              <a:stretch>
                <a:fillRect/>
              </a:stretch>
            </p:blipFill>
            <p:spPr>
              <a:xfrm>
                <a:off x="9436525" y="4461832"/>
                <a:ext cx="818295" cy="744767"/>
              </a:xfrm>
              <a:prstGeom prst="rect">
                <a:avLst/>
              </a:prstGeom>
            </p:spPr>
          </p:pic>
        </p:grpSp>
      </p:grpSp>
    </p:spTree>
    <p:extLst>
      <p:ext uri="{BB962C8B-B14F-4D97-AF65-F5344CB8AC3E}">
        <p14:creationId xmlns:p14="http://schemas.microsoft.com/office/powerpoint/2010/main" val="254717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6409B-6F58-471B-8DDD-B40168D81F2D}"/>
              </a:ext>
            </a:extLst>
          </p:cNvPr>
          <p:cNvSpPr>
            <a:spLocks noGrp="1"/>
          </p:cNvSpPr>
          <p:nvPr>
            <p:ph type="title"/>
          </p:nvPr>
        </p:nvSpPr>
        <p:spPr/>
        <p:txBody>
          <a:bodyPr/>
          <a:lstStyle/>
          <a:p>
            <a:r>
              <a:rPr lang="nl-NL" dirty="0"/>
              <a:t>Wat heb je eraan?</a:t>
            </a:r>
          </a:p>
        </p:txBody>
      </p:sp>
      <p:sp>
        <p:nvSpPr>
          <p:cNvPr id="3" name="Tijdelijke aanduiding voor inhoud 2">
            <a:extLst>
              <a:ext uri="{FF2B5EF4-FFF2-40B4-BE49-F238E27FC236}">
                <a16:creationId xmlns:a16="http://schemas.microsoft.com/office/drawing/2014/main" id="{7780CF4B-724A-44A4-834F-8FF831C653B3}"/>
              </a:ext>
            </a:extLst>
          </p:cNvPr>
          <p:cNvSpPr>
            <a:spLocks noGrp="1"/>
          </p:cNvSpPr>
          <p:nvPr>
            <p:ph idx="1"/>
          </p:nvPr>
        </p:nvSpPr>
        <p:spPr>
          <a:xfrm>
            <a:off x="838200" y="1662335"/>
            <a:ext cx="10178143" cy="4351338"/>
          </a:xfrm>
        </p:spPr>
        <p:txBody>
          <a:bodyPr/>
          <a:lstStyle/>
          <a:p>
            <a:r>
              <a:rPr lang="nl-NL" dirty="0"/>
              <a:t>Vervoer heeft groot aandeel in CO2-uitstoot en Milieu-impact</a:t>
            </a:r>
          </a:p>
          <a:p>
            <a:r>
              <a:rPr lang="nl-NL" dirty="0"/>
              <a:t>Draaiboek geeft handvatten voor het in kaart brengen en reduceren van deze CO2-uitstoot en Milieu-impact</a:t>
            </a:r>
          </a:p>
        </p:txBody>
      </p:sp>
      <p:grpSp>
        <p:nvGrpSpPr>
          <p:cNvPr id="4" name="Groep 3">
            <a:extLst>
              <a:ext uri="{FF2B5EF4-FFF2-40B4-BE49-F238E27FC236}">
                <a16:creationId xmlns:a16="http://schemas.microsoft.com/office/drawing/2014/main" id="{79218333-0964-4FAE-8D0D-3C3F3F612F5B}"/>
              </a:ext>
            </a:extLst>
          </p:cNvPr>
          <p:cNvGrpSpPr/>
          <p:nvPr/>
        </p:nvGrpSpPr>
        <p:grpSpPr>
          <a:xfrm>
            <a:off x="686273" y="3079448"/>
            <a:ext cx="7456242" cy="2934225"/>
            <a:chOff x="0" y="0"/>
            <a:chExt cx="5400775" cy="2126615"/>
          </a:xfrm>
        </p:grpSpPr>
        <p:grpSp>
          <p:nvGrpSpPr>
            <p:cNvPr id="5" name="Groep 4">
              <a:extLst>
                <a:ext uri="{FF2B5EF4-FFF2-40B4-BE49-F238E27FC236}">
                  <a16:creationId xmlns:a16="http://schemas.microsoft.com/office/drawing/2014/main" id="{DBEE9E24-DBD0-4F5F-AA7F-01FEED8601F0}"/>
                </a:ext>
              </a:extLst>
            </p:cNvPr>
            <p:cNvGrpSpPr/>
            <p:nvPr/>
          </p:nvGrpSpPr>
          <p:grpSpPr>
            <a:xfrm>
              <a:off x="38100" y="12700"/>
              <a:ext cx="1905634" cy="1144906"/>
              <a:chOff x="-815729" y="-936"/>
              <a:chExt cx="3488433" cy="2126247"/>
            </a:xfrm>
          </p:grpSpPr>
          <p:pic>
            <p:nvPicPr>
              <p:cNvPr id="32" name="Afbeelding 31" descr="https://www.milieubarometer.nl/media/medialibrary/2021/05/GGZ-milieubarometer.png">
                <a:extLst>
                  <a:ext uri="{FF2B5EF4-FFF2-40B4-BE49-F238E27FC236}">
                    <a16:creationId xmlns:a16="http://schemas.microsoft.com/office/drawing/2014/main" id="{52FC0E5C-E1CA-4F3E-9181-513152F34888}"/>
                  </a:ext>
                </a:extLst>
              </p:cNvPr>
              <p:cNvPicPr>
                <a:picLocks noChangeAspect="1"/>
              </p:cNvPicPr>
              <p:nvPr/>
            </p:nvPicPr>
            <p:blipFill rotWithShape="1">
              <a:blip r:embed="rId3">
                <a:extLst>
                  <a:ext uri="{28A0092B-C50C-407E-A947-70E740481C1C}">
                    <a14:useLocalDpi xmlns:a14="http://schemas.microsoft.com/office/drawing/2010/main" val="0"/>
                  </a:ext>
                </a:extLst>
              </a:blip>
              <a:srcRect l="9456" t="10176" r="64533" b="22303"/>
              <a:stretch/>
            </p:blipFill>
            <p:spPr bwMode="auto">
              <a:xfrm>
                <a:off x="228294" y="-936"/>
                <a:ext cx="1403315" cy="1404239"/>
              </a:xfrm>
              <a:prstGeom prst="rect">
                <a:avLst/>
              </a:prstGeom>
              <a:noFill/>
              <a:ln>
                <a:noFill/>
              </a:ln>
              <a:extLst>
                <a:ext uri="{53640926-AAD7-44D8-BBD7-CCE9431645EC}">
                  <a14:shadowObscured xmlns:a14="http://schemas.microsoft.com/office/drawing/2010/main"/>
                </a:ext>
              </a:extLst>
            </p:spPr>
          </p:pic>
          <p:sp>
            <p:nvSpPr>
              <p:cNvPr id="33" name="Tekstvak 2">
                <a:extLst>
                  <a:ext uri="{FF2B5EF4-FFF2-40B4-BE49-F238E27FC236}">
                    <a16:creationId xmlns:a16="http://schemas.microsoft.com/office/drawing/2014/main" id="{E8DEF803-5CF9-4411-98FA-8D91D70C3BB2}"/>
                  </a:ext>
                </a:extLst>
              </p:cNvPr>
              <p:cNvSpPr txBox="1">
                <a:spLocks noChangeArrowheads="1"/>
              </p:cNvSpPr>
              <p:nvPr/>
            </p:nvSpPr>
            <p:spPr bwMode="auto">
              <a:xfrm>
                <a:off x="-815729" y="1275697"/>
                <a:ext cx="3488433" cy="84961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600"/>
                  </a:spcBef>
                  <a:spcAft>
                    <a:spcPts val="0"/>
                  </a:spcAft>
                  <a:buClrTx/>
                  <a:buSzTx/>
                  <a:buFontTx/>
                  <a:buNone/>
                  <a:tabLst>
                    <a:tab pos="575945" algn="l"/>
                  </a:tabLst>
                  <a:defRPr/>
                </a:pPr>
                <a:r>
                  <a:rPr kumimoji="0" lang="nl-NL" sz="1100" b="0" i="1"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Geestelijke gezondheidszorg</a:t>
                </a:r>
              </a:p>
              <a:p>
                <a:pPr marL="0" marR="0" lvl="0" indent="0" algn="ctr" defTabSz="914400" eaLnBrk="1" fontAlgn="auto" latinLnBrk="0" hangingPunct="1">
                  <a:lnSpc>
                    <a:spcPct val="100000"/>
                  </a:lnSpc>
                  <a:spcBef>
                    <a:spcPts val="600"/>
                  </a:spcBef>
                  <a:spcAft>
                    <a:spcPts val="0"/>
                  </a:spcAft>
                  <a:buClrTx/>
                  <a:buSzTx/>
                  <a:buFontTx/>
                  <a:buNone/>
                  <a:tabLst>
                    <a:tab pos="575945" algn="l"/>
                  </a:tabLst>
                  <a:defRPr/>
                </a:pPr>
                <a:r>
                  <a:rPr kumimoji="0" lang="nl-NL" sz="1100" b="0" i="1"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Aandeel van mobiliteit 37%</a:t>
                </a:r>
              </a:p>
            </p:txBody>
          </p:sp>
        </p:grpSp>
        <p:grpSp>
          <p:nvGrpSpPr>
            <p:cNvPr id="6" name="Groep 5">
              <a:extLst>
                <a:ext uri="{FF2B5EF4-FFF2-40B4-BE49-F238E27FC236}">
                  <a16:creationId xmlns:a16="http://schemas.microsoft.com/office/drawing/2014/main" id="{2EF71583-C3D4-488D-BD73-D56D358130AC}"/>
                </a:ext>
              </a:extLst>
            </p:cNvPr>
            <p:cNvGrpSpPr/>
            <p:nvPr/>
          </p:nvGrpSpPr>
          <p:grpSpPr>
            <a:xfrm>
              <a:off x="1841500" y="0"/>
              <a:ext cx="1778001" cy="1045845"/>
              <a:chOff x="-710431" y="0"/>
              <a:chExt cx="3254555" cy="1943309"/>
            </a:xfrm>
          </p:grpSpPr>
          <p:pic>
            <p:nvPicPr>
              <p:cNvPr id="30" name="Afbeelding 29" descr="https://www.milieubarometer.nl/media/medialibrary/2021/05/gehandicaptenzorg-milieubarometer.png">
                <a:extLst>
                  <a:ext uri="{FF2B5EF4-FFF2-40B4-BE49-F238E27FC236}">
                    <a16:creationId xmlns:a16="http://schemas.microsoft.com/office/drawing/2014/main" id="{ACE549FF-7B71-4246-998B-A45BEFC2169D}"/>
                  </a:ext>
                </a:extLst>
              </p:cNvPr>
              <p:cNvPicPr>
                <a:picLocks noChangeAspect="1"/>
              </p:cNvPicPr>
              <p:nvPr/>
            </p:nvPicPr>
            <p:blipFill rotWithShape="1">
              <a:blip r:embed="rId4">
                <a:extLst>
                  <a:ext uri="{28A0092B-C50C-407E-A947-70E740481C1C}">
                    <a14:useLocalDpi xmlns:a14="http://schemas.microsoft.com/office/drawing/2010/main" val="0"/>
                  </a:ext>
                </a:extLst>
              </a:blip>
              <a:srcRect l="8468" t="15174" r="63949" b="24566"/>
              <a:stretch/>
            </p:blipFill>
            <p:spPr bwMode="auto">
              <a:xfrm>
                <a:off x="172470" y="0"/>
                <a:ext cx="1488440" cy="1434465"/>
              </a:xfrm>
              <a:prstGeom prst="rect">
                <a:avLst/>
              </a:prstGeom>
              <a:noFill/>
              <a:ln>
                <a:noFill/>
              </a:ln>
              <a:extLst>
                <a:ext uri="{53640926-AAD7-44D8-BBD7-CCE9431645EC}">
                  <a14:shadowObscured xmlns:a14="http://schemas.microsoft.com/office/drawing/2010/main"/>
                </a:ext>
              </a:extLst>
            </p:spPr>
          </p:pic>
          <p:sp>
            <p:nvSpPr>
              <p:cNvPr id="31" name="Tekstvak 2">
                <a:extLst>
                  <a:ext uri="{FF2B5EF4-FFF2-40B4-BE49-F238E27FC236}">
                    <a16:creationId xmlns:a16="http://schemas.microsoft.com/office/drawing/2014/main" id="{8E69FC81-189A-43F3-A50C-193C20D034FF}"/>
                  </a:ext>
                </a:extLst>
              </p:cNvPr>
              <p:cNvSpPr txBox="1">
                <a:spLocks noChangeArrowheads="1"/>
              </p:cNvSpPr>
              <p:nvPr/>
            </p:nvSpPr>
            <p:spPr bwMode="auto">
              <a:xfrm>
                <a:off x="-710431" y="1275492"/>
                <a:ext cx="3254555" cy="66781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600"/>
                  </a:spcBef>
                  <a:spcAft>
                    <a:spcPts val="0"/>
                  </a:spcAft>
                  <a:buClrTx/>
                  <a:buSzTx/>
                  <a:buFontTx/>
                  <a:buNone/>
                  <a:tabLst>
                    <a:tab pos="575945" algn="l"/>
                  </a:tabLst>
                  <a:defRPr/>
                </a:pPr>
                <a:r>
                  <a:rPr kumimoji="0" lang="nl-NL" sz="1100" b="0" i="1"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Gehandicaptenzorg</a:t>
                </a:r>
              </a:p>
              <a:p>
                <a:pPr marL="0" marR="0" lvl="0" indent="0" algn="ctr" defTabSz="914400" eaLnBrk="1" fontAlgn="auto" latinLnBrk="0" hangingPunct="1">
                  <a:lnSpc>
                    <a:spcPct val="100000"/>
                  </a:lnSpc>
                  <a:spcBef>
                    <a:spcPts val="600"/>
                  </a:spcBef>
                  <a:spcAft>
                    <a:spcPts val="0"/>
                  </a:spcAft>
                  <a:buClrTx/>
                  <a:buSzTx/>
                  <a:buFontTx/>
                  <a:buNone/>
                  <a:tabLst>
                    <a:tab pos="575945" algn="l"/>
                  </a:tabLst>
                  <a:defRPr/>
                </a:pPr>
                <a:r>
                  <a:rPr kumimoji="0" lang="nl-NL" sz="1100" b="0" i="1"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Aandeel van mobiliteit 43%</a:t>
                </a:r>
              </a:p>
              <a:p>
                <a:pPr marL="0" marR="0" lvl="0" indent="0" defTabSz="914400" eaLnBrk="1" fontAlgn="auto" latinLnBrk="0" hangingPunct="1">
                  <a:lnSpc>
                    <a:spcPct val="100000"/>
                  </a:lnSpc>
                  <a:spcBef>
                    <a:spcPts val="0"/>
                  </a:spcBef>
                  <a:spcAft>
                    <a:spcPts val="0"/>
                  </a:spcAft>
                  <a:buClrTx/>
                  <a:buSzTx/>
                  <a:buFontTx/>
                  <a:buNone/>
                  <a:tabLst>
                    <a:tab pos="575945" algn="l"/>
                  </a:tabLst>
                  <a:defRPr/>
                </a:pPr>
                <a:r>
                  <a:rPr kumimoji="0" lang="nl-NL" sz="1100" b="0" i="0"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tab pos="575945" algn="l"/>
                  </a:tabLst>
                  <a:defRPr/>
                </a:pPr>
                <a:r>
                  <a:rPr kumimoji="0" lang="nl-NL" sz="1100" b="0" i="0"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 </a:t>
                </a:r>
              </a:p>
            </p:txBody>
          </p:sp>
        </p:grpSp>
        <p:grpSp>
          <p:nvGrpSpPr>
            <p:cNvPr id="7" name="Groep 6">
              <a:extLst>
                <a:ext uri="{FF2B5EF4-FFF2-40B4-BE49-F238E27FC236}">
                  <a16:creationId xmlns:a16="http://schemas.microsoft.com/office/drawing/2014/main" id="{21B1226E-D528-4AD6-B5E5-DB37EC02740B}"/>
                </a:ext>
              </a:extLst>
            </p:cNvPr>
            <p:cNvGrpSpPr/>
            <p:nvPr/>
          </p:nvGrpSpPr>
          <p:grpSpPr>
            <a:xfrm>
              <a:off x="0" y="1060450"/>
              <a:ext cx="2007870" cy="1066165"/>
              <a:chOff x="-796334" y="90621"/>
              <a:chExt cx="3675429" cy="1981604"/>
            </a:xfrm>
          </p:grpSpPr>
          <p:pic>
            <p:nvPicPr>
              <p:cNvPr id="28" name="Afbeelding 27" descr="https://www.milieubarometer.nl/media/medialibrary/2021/05/zorglocatie-milieubarometer.png">
                <a:extLst>
                  <a:ext uri="{FF2B5EF4-FFF2-40B4-BE49-F238E27FC236}">
                    <a16:creationId xmlns:a16="http://schemas.microsoft.com/office/drawing/2014/main" id="{604B2194-F958-4207-8E1C-C0D0CC98A1C8}"/>
                  </a:ext>
                </a:extLst>
              </p:cNvPr>
              <p:cNvPicPr>
                <a:picLocks noChangeAspect="1"/>
              </p:cNvPicPr>
              <p:nvPr/>
            </p:nvPicPr>
            <p:blipFill rotWithShape="1">
              <a:blip r:embed="rId5">
                <a:extLst>
                  <a:ext uri="{28A0092B-C50C-407E-A947-70E740481C1C}">
                    <a14:useLocalDpi xmlns:a14="http://schemas.microsoft.com/office/drawing/2010/main" val="0"/>
                  </a:ext>
                </a:extLst>
              </a:blip>
              <a:srcRect l="9042" t="17973" r="64163" b="26402"/>
              <a:stretch/>
            </p:blipFill>
            <p:spPr bwMode="auto">
              <a:xfrm>
                <a:off x="276332" y="90621"/>
                <a:ext cx="1445260" cy="1413509"/>
              </a:xfrm>
              <a:prstGeom prst="rect">
                <a:avLst/>
              </a:prstGeom>
              <a:noFill/>
              <a:ln>
                <a:noFill/>
              </a:ln>
              <a:extLst>
                <a:ext uri="{53640926-AAD7-44D8-BBD7-CCE9431645EC}">
                  <a14:shadowObscured xmlns:a14="http://schemas.microsoft.com/office/drawing/2010/main"/>
                </a:ext>
              </a:extLst>
            </p:spPr>
          </p:pic>
          <p:sp>
            <p:nvSpPr>
              <p:cNvPr id="29" name="Tekstvak 2">
                <a:extLst>
                  <a:ext uri="{FF2B5EF4-FFF2-40B4-BE49-F238E27FC236}">
                    <a16:creationId xmlns:a16="http://schemas.microsoft.com/office/drawing/2014/main" id="{5255B9F6-E28B-4E34-ADA3-96CEF9D06B95}"/>
                  </a:ext>
                </a:extLst>
              </p:cNvPr>
              <p:cNvSpPr txBox="1">
                <a:spLocks noChangeArrowheads="1"/>
              </p:cNvSpPr>
              <p:nvPr/>
            </p:nvSpPr>
            <p:spPr bwMode="auto">
              <a:xfrm>
                <a:off x="-796334" y="1391582"/>
                <a:ext cx="3675429" cy="68064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600"/>
                  </a:spcBef>
                  <a:spcAft>
                    <a:spcPts val="0"/>
                  </a:spcAft>
                  <a:buClrTx/>
                  <a:buSzTx/>
                  <a:buFontTx/>
                  <a:buNone/>
                  <a:tabLst>
                    <a:tab pos="575945" algn="l"/>
                  </a:tabLst>
                  <a:defRPr/>
                </a:pPr>
                <a:r>
                  <a:rPr kumimoji="0" lang="nl-NL" sz="1100" b="0" i="1"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Verzorgingshuis &amp; verpleeghuis</a:t>
                </a:r>
              </a:p>
              <a:p>
                <a:pPr marL="0" marR="0" lvl="0" indent="0" algn="ctr" defTabSz="914400" eaLnBrk="1" fontAlgn="auto" latinLnBrk="0" hangingPunct="1">
                  <a:lnSpc>
                    <a:spcPct val="100000"/>
                  </a:lnSpc>
                  <a:spcBef>
                    <a:spcPts val="600"/>
                  </a:spcBef>
                  <a:spcAft>
                    <a:spcPts val="0"/>
                  </a:spcAft>
                  <a:buClrTx/>
                  <a:buSzTx/>
                  <a:buFontTx/>
                  <a:buNone/>
                  <a:tabLst>
                    <a:tab pos="575945" algn="l"/>
                  </a:tabLst>
                  <a:defRPr/>
                </a:pPr>
                <a:r>
                  <a:rPr kumimoji="0" lang="nl-NL" sz="1100" b="0" i="1"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Aandeel van mobiliteit 22%</a:t>
                </a:r>
              </a:p>
              <a:p>
                <a:pPr marL="0" marR="0" lvl="0" indent="0" defTabSz="914400" eaLnBrk="1" fontAlgn="auto" latinLnBrk="0" hangingPunct="1">
                  <a:lnSpc>
                    <a:spcPct val="100000"/>
                  </a:lnSpc>
                  <a:spcBef>
                    <a:spcPts val="0"/>
                  </a:spcBef>
                  <a:spcAft>
                    <a:spcPts val="0"/>
                  </a:spcAft>
                  <a:buClrTx/>
                  <a:buSzTx/>
                  <a:buFontTx/>
                  <a:buNone/>
                  <a:tabLst>
                    <a:tab pos="575945" algn="l"/>
                  </a:tabLst>
                  <a:defRPr/>
                </a:pPr>
                <a:r>
                  <a:rPr kumimoji="0" lang="nl-NL" sz="1100" b="0" i="0"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 </a:t>
                </a:r>
              </a:p>
            </p:txBody>
          </p:sp>
        </p:grpSp>
        <p:grpSp>
          <p:nvGrpSpPr>
            <p:cNvPr id="8" name="Groep 7">
              <a:extLst>
                <a:ext uri="{FF2B5EF4-FFF2-40B4-BE49-F238E27FC236}">
                  <a16:creationId xmlns:a16="http://schemas.microsoft.com/office/drawing/2014/main" id="{81DE3003-CB50-4B13-9A0B-4668383C573E}"/>
                </a:ext>
              </a:extLst>
            </p:cNvPr>
            <p:cNvGrpSpPr/>
            <p:nvPr/>
          </p:nvGrpSpPr>
          <p:grpSpPr>
            <a:xfrm>
              <a:off x="1638300" y="1060450"/>
              <a:ext cx="2152649" cy="1065530"/>
              <a:chOff x="-1249642" y="90621"/>
              <a:chExt cx="3940870" cy="1980611"/>
            </a:xfrm>
          </p:grpSpPr>
          <p:pic>
            <p:nvPicPr>
              <p:cNvPr id="26" name="Afbeelding 25" descr="https://www.milieubarometer.nl/media/medialibrary/2021/05/ziekenhuis-milieubarometer.png">
                <a:extLst>
                  <a:ext uri="{FF2B5EF4-FFF2-40B4-BE49-F238E27FC236}">
                    <a16:creationId xmlns:a16="http://schemas.microsoft.com/office/drawing/2014/main" id="{5734C5CB-C918-4BE1-BCA6-196CF176D133}"/>
                  </a:ext>
                </a:extLst>
              </p:cNvPr>
              <p:cNvPicPr>
                <a:picLocks noChangeAspect="1"/>
              </p:cNvPicPr>
              <p:nvPr/>
            </p:nvPicPr>
            <p:blipFill rotWithShape="1">
              <a:blip r:embed="rId6">
                <a:extLst>
                  <a:ext uri="{28A0092B-C50C-407E-A947-70E740481C1C}">
                    <a14:useLocalDpi xmlns:a14="http://schemas.microsoft.com/office/drawing/2010/main" val="0"/>
                  </a:ext>
                </a:extLst>
              </a:blip>
              <a:srcRect l="9649" t="19330" r="64153" b="30628"/>
              <a:stretch/>
            </p:blipFill>
            <p:spPr bwMode="auto">
              <a:xfrm>
                <a:off x="17251" y="90621"/>
                <a:ext cx="1413511" cy="1403350"/>
              </a:xfrm>
              <a:prstGeom prst="rect">
                <a:avLst/>
              </a:prstGeom>
              <a:noFill/>
              <a:ln>
                <a:noFill/>
              </a:ln>
              <a:extLst>
                <a:ext uri="{53640926-AAD7-44D8-BBD7-CCE9431645EC}">
                  <a14:shadowObscured xmlns:a14="http://schemas.microsoft.com/office/drawing/2010/main"/>
                </a:ext>
              </a:extLst>
            </p:spPr>
          </p:pic>
          <p:sp>
            <p:nvSpPr>
              <p:cNvPr id="27" name="Tekstvak 2">
                <a:extLst>
                  <a:ext uri="{FF2B5EF4-FFF2-40B4-BE49-F238E27FC236}">
                    <a16:creationId xmlns:a16="http://schemas.microsoft.com/office/drawing/2014/main" id="{F51FFB0D-A5E1-4E13-9892-6CC2DE2C1A84}"/>
                  </a:ext>
                </a:extLst>
              </p:cNvPr>
              <p:cNvSpPr txBox="1">
                <a:spLocks noChangeArrowheads="1"/>
              </p:cNvSpPr>
              <p:nvPr/>
            </p:nvSpPr>
            <p:spPr bwMode="auto">
              <a:xfrm>
                <a:off x="-1249642" y="1392936"/>
                <a:ext cx="3940870" cy="6782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600"/>
                  </a:spcBef>
                  <a:spcAft>
                    <a:spcPts val="0"/>
                  </a:spcAft>
                  <a:buClrTx/>
                  <a:buSzTx/>
                  <a:buFontTx/>
                  <a:buNone/>
                  <a:tabLst>
                    <a:tab pos="575945" algn="l"/>
                  </a:tabLst>
                  <a:defRPr/>
                </a:pPr>
                <a:r>
                  <a:rPr kumimoji="0" lang="nl-NL" sz="1100" b="0" i="1"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Ziekenhuis</a:t>
                </a:r>
              </a:p>
              <a:p>
                <a:pPr marL="0" marR="0" lvl="0" indent="0" algn="ctr" defTabSz="914400" eaLnBrk="1" fontAlgn="auto" latinLnBrk="0" hangingPunct="1">
                  <a:lnSpc>
                    <a:spcPct val="100000"/>
                  </a:lnSpc>
                  <a:spcBef>
                    <a:spcPts val="600"/>
                  </a:spcBef>
                  <a:spcAft>
                    <a:spcPts val="0"/>
                  </a:spcAft>
                  <a:buClrTx/>
                  <a:buSzTx/>
                  <a:buFontTx/>
                  <a:buNone/>
                  <a:tabLst>
                    <a:tab pos="575945" algn="l"/>
                  </a:tabLst>
                  <a:defRPr/>
                </a:pPr>
                <a:r>
                  <a:rPr kumimoji="0" lang="nl-NL" sz="1100" b="0" i="1"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Aandeel van mobiliteit 20%</a:t>
                </a:r>
              </a:p>
              <a:p>
                <a:pPr marL="0" marR="0" lvl="0" indent="0" defTabSz="914400" eaLnBrk="1" fontAlgn="auto" latinLnBrk="0" hangingPunct="1">
                  <a:lnSpc>
                    <a:spcPct val="100000"/>
                  </a:lnSpc>
                  <a:spcBef>
                    <a:spcPts val="0"/>
                  </a:spcBef>
                  <a:spcAft>
                    <a:spcPts val="0"/>
                  </a:spcAft>
                  <a:buClrTx/>
                  <a:buSzTx/>
                  <a:buFontTx/>
                  <a:buNone/>
                  <a:tabLst>
                    <a:tab pos="575945" algn="l"/>
                  </a:tabLst>
                  <a:defRPr/>
                </a:pPr>
                <a:r>
                  <a:rPr kumimoji="0" lang="nl-NL" sz="1100" b="0" i="0" u="none" strike="noStrike" kern="0" cap="none" spc="0" normalizeH="0" baseline="0" noProof="0" dirty="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 </a:t>
                </a:r>
              </a:p>
            </p:txBody>
          </p:sp>
        </p:grpSp>
        <p:grpSp>
          <p:nvGrpSpPr>
            <p:cNvPr id="9" name="Groep 8">
              <a:extLst>
                <a:ext uri="{FF2B5EF4-FFF2-40B4-BE49-F238E27FC236}">
                  <a16:creationId xmlns:a16="http://schemas.microsoft.com/office/drawing/2014/main" id="{9FACFB3A-7269-4312-9C9A-6A21D75F36D2}"/>
                </a:ext>
              </a:extLst>
            </p:cNvPr>
            <p:cNvGrpSpPr/>
            <p:nvPr/>
          </p:nvGrpSpPr>
          <p:grpSpPr>
            <a:xfrm>
              <a:off x="3886200" y="317500"/>
              <a:ext cx="1514575" cy="1751516"/>
              <a:chOff x="0" y="0"/>
              <a:chExt cx="1709420" cy="2006601"/>
            </a:xfrm>
          </p:grpSpPr>
          <p:grpSp>
            <p:nvGrpSpPr>
              <p:cNvPr id="10" name="Groep 9">
                <a:extLst>
                  <a:ext uri="{FF2B5EF4-FFF2-40B4-BE49-F238E27FC236}">
                    <a16:creationId xmlns:a16="http://schemas.microsoft.com/office/drawing/2014/main" id="{F4215CE9-AB81-4A49-97BB-5CB2D1B59049}"/>
                  </a:ext>
                </a:extLst>
              </p:cNvPr>
              <p:cNvGrpSpPr/>
              <p:nvPr/>
            </p:nvGrpSpPr>
            <p:grpSpPr>
              <a:xfrm>
                <a:off x="0" y="0"/>
                <a:ext cx="1645921" cy="2006601"/>
                <a:chOff x="0" y="0"/>
                <a:chExt cx="1572895" cy="1917858"/>
              </a:xfrm>
            </p:grpSpPr>
            <p:pic>
              <p:nvPicPr>
                <p:cNvPr id="24" name="Afbeelding 23">
                  <a:extLst>
                    <a:ext uri="{FF2B5EF4-FFF2-40B4-BE49-F238E27FC236}">
                      <a16:creationId xmlns:a16="http://schemas.microsoft.com/office/drawing/2014/main" id="{6BA584C2-428D-40E1-94C3-299B23D925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997" t="42279" r="45192" b="18129"/>
                <a:stretch/>
              </p:blipFill>
              <p:spPr bwMode="auto">
                <a:xfrm>
                  <a:off x="0" y="0"/>
                  <a:ext cx="1560830" cy="1078865"/>
                </a:xfrm>
                <a:prstGeom prst="rect">
                  <a:avLst/>
                </a:prstGeom>
                <a:noFill/>
                <a:ln>
                  <a:noFill/>
                </a:ln>
                <a:extLst>
                  <a:ext uri="{53640926-AAD7-44D8-BBD7-CCE9431645EC}">
                    <a14:shadowObscured xmlns:a14="http://schemas.microsoft.com/office/drawing/2010/main"/>
                  </a:ext>
                </a:extLst>
              </p:spPr>
            </p:pic>
            <p:pic>
              <p:nvPicPr>
                <p:cNvPr id="25" name="Afbeelding 24">
                  <a:extLst>
                    <a:ext uri="{FF2B5EF4-FFF2-40B4-BE49-F238E27FC236}">
                      <a16:creationId xmlns:a16="http://schemas.microsoft.com/office/drawing/2014/main" id="{48F4EB62-4562-4207-A36B-37AA59000C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6137" t="44219" r="20052" b="24766"/>
                <a:stretch/>
              </p:blipFill>
              <p:spPr bwMode="auto">
                <a:xfrm>
                  <a:off x="12700" y="1072862"/>
                  <a:ext cx="1560195" cy="844996"/>
                </a:xfrm>
                <a:prstGeom prst="rect">
                  <a:avLst/>
                </a:prstGeom>
                <a:noFill/>
                <a:ln>
                  <a:noFill/>
                </a:ln>
                <a:extLst>
                  <a:ext uri="{53640926-AAD7-44D8-BBD7-CCE9431645EC}">
                    <a14:shadowObscured xmlns:a14="http://schemas.microsoft.com/office/drawing/2010/main"/>
                  </a:ext>
                </a:extLst>
              </p:spPr>
            </p:pic>
          </p:grpSp>
          <p:grpSp>
            <p:nvGrpSpPr>
              <p:cNvPr id="11" name="Groep 10">
                <a:extLst>
                  <a:ext uri="{FF2B5EF4-FFF2-40B4-BE49-F238E27FC236}">
                    <a16:creationId xmlns:a16="http://schemas.microsoft.com/office/drawing/2014/main" id="{986CF850-96AD-4E9B-B0DA-64780E1EE63A}"/>
                  </a:ext>
                </a:extLst>
              </p:cNvPr>
              <p:cNvGrpSpPr/>
              <p:nvPr/>
            </p:nvGrpSpPr>
            <p:grpSpPr>
              <a:xfrm>
                <a:off x="817834" y="25400"/>
                <a:ext cx="891586" cy="1949386"/>
                <a:chOff x="-26716" y="0"/>
                <a:chExt cx="891586" cy="1949386"/>
              </a:xfrm>
            </p:grpSpPr>
            <p:grpSp>
              <p:nvGrpSpPr>
                <p:cNvPr id="12" name="Groep 11">
                  <a:extLst>
                    <a:ext uri="{FF2B5EF4-FFF2-40B4-BE49-F238E27FC236}">
                      <a16:creationId xmlns:a16="http://schemas.microsoft.com/office/drawing/2014/main" id="{178167D0-76D9-4843-B4BB-1CEB3E60E4CE}"/>
                    </a:ext>
                  </a:extLst>
                </p:cNvPr>
                <p:cNvGrpSpPr/>
                <p:nvPr/>
              </p:nvGrpSpPr>
              <p:grpSpPr>
                <a:xfrm>
                  <a:off x="-26716" y="0"/>
                  <a:ext cx="891586" cy="1771011"/>
                  <a:chOff x="-26718" y="0"/>
                  <a:chExt cx="891636" cy="1771650"/>
                </a:xfrm>
              </p:grpSpPr>
              <p:sp>
                <p:nvSpPr>
                  <p:cNvPr id="14" name="Rechthoek 13">
                    <a:extLst>
                      <a:ext uri="{FF2B5EF4-FFF2-40B4-BE49-F238E27FC236}">
                        <a16:creationId xmlns:a16="http://schemas.microsoft.com/office/drawing/2014/main" id="{1BCFF91D-7E18-46D8-98C6-4C2E2FF91341}"/>
                      </a:ext>
                    </a:extLst>
                  </p:cNvPr>
                  <p:cNvSpPr/>
                  <p:nvPr/>
                </p:nvSpPr>
                <p:spPr>
                  <a:xfrm>
                    <a:off x="-26718" y="0"/>
                    <a:ext cx="414069"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Rechthoek 14">
                    <a:extLst>
                      <a:ext uri="{FF2B5EF4-FFF2-40B4-BE49-F238E27FC236}">
                        <a16:creationId xmlns:a16="http://schemas.microsoft.com/office/drawing/2014/main" id="{7F17767C-A318-4B47-A8C8-C541D3412EC9}"/>
                      </a:ext>
                    </a:extLst>
                  </p:cNvPr>
                  <p:cNvSpPr/>
                  <p:nvPr/>
                </p:nvSpPr>
                <p:spPr>
                  <a:xfrm>
                    <a:off x="450850" y="215900"/>
                    <a:ext cx="414068"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6E5D3FD7-1F4D-4AEB-B062-F38A03AE8C6C}"/>
                      </a:ext>
                    </a:extLst>
                  </p:cNvPr>
                  <p:cNvSpPr/>
                  <p:nvPr/>
                </p:nvSpPr>
                <p:spPr>
                  <a:xfrm>
                    <a:off x="387350" y="368300"/>
                    <a:ext cx="414020"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Rechthoek 16">
                    <a:extLst>
                      <a:ext uri="{FF2B5EF4-FFF2-40B4-BE49-F238E27FC236}">
                        <a16:creationId xmlns:a16="http://schemas.microsoft.com/office/drawing/2014/main" id="{E5C66B6D-891F-47B6-8C95-E18CF0A8A90B}"/>
                      </a:ext>
                    </a:extLst>
                  </p:cNvPr>
                  <p:cNvSpPr/>
                  <p:nvPr/>
                </p:nvSpPr>
                <p:spPr>
                  <a:xfrm>
                    <a:off x="38100" y="546100"/>
                    <a:ext cx="414068"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Rechthoek 17">
                    <a:extLst>
                      <a:ext uri="{FF2B5EF4-FFF2-40B4-BE49-F238E27FC236}">
                        <a16:creationId xmlns:a16="http://schemas.microsoft.com/office/drawing/2014/main" id="{1E9A4D44-5365-44D0-B36B-7307801D672E}"/>
                      </a:ext>
                    </a:extLst>
                  </p:cNvPr>
                  <p:cNvSpPr/>
                  <p:nvPr/>
                </p:nvSpPr>
                <p:spPr>
                  <a:xfrm>
                    <a:off x="190500" y="755650"/>
                    <a:ext cx="414068"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hoek 18">
                    <a:extLst>
                      <a:ext uri="{FF2B5EF4-FFF2-40B4-BE49-F238E27FC236}">
                        <a16:creationId xmlns:a16="http://schemas.microsoft.com/office/drawing/2014/main" id="{40960214-0B77-4631-99E6-C4C0C969E80F}"/>
                      </a:ext>
                    </a:extLst>
                  </p:cNvPr>
                  <p:cNvSpPr/>
                  <p:nvPr/>
                </p:nvSpPr>
                <p:spPr>
                  <a:xfrm>
                    <a:off x="406400" y="895350"/>
                    <a:ext cx="414020"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Rechthoek 19">
                    <a:extLst>
                      <a:ext uri="{FF2B5EF4-FFF2-40B4-BE49-F238E27FC236}">
                        <a16:creationId xmlns:a16="http://schemas.microsoft.com/office/drawing/2014/main" id="{7F3324CE-79A3-458B-9C83-2B0343EF9CBD}"/>
                      </a:ext>
                    </a:extLst>
                  </p:cNvPr>
                  <p:cNvSpPr/>
                  <p:nvPr/>
                </p:nvSpPr>
                <p:spPr>
                  <a:xfrm>
                    <a:off x="234950" y="1073150"/>
                    <a:ext cx="414068"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echthoek 20">
                    <a:extLst>
                      <a:ext uri="{FF2B5EF4-FFF2-40B4-BE49-F238E27FC236}">
                        <a16:creationId xmlns:a16="http://schemas.microsoft.com/office/drawing/2014/main" id="{80CC4D39-8EB9-4AF1-8ECF-600C3D4DFA20}"/>
                      </a:ext>
                    </a:extLst>
                  </p:cNvPr>
                  <p:cNvSpPr/>
                  <p:nvPr/>
                </p:nvSpPr>
                <p:spPr>
                  <a:xfrm>
                    <a:off x="438157" y="1238250"/>
                    <a:ext cx="414020"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echthoek 21">
                    <a:extLst>
                      <a:ext uri="{FF2B5EF4-FFF2-40B4-BE49-F238E27FC236}">
                        <a16:creationId xmlns:a16="http://schemas.microsoft.com/office/drawing/2014/main" id="{177C80F2-BB94-4F47-91C7-31548CBE260B}"/>
                      </a:ext>
                    </a:extLst>
                  </p:cNvPr>
                  <p:cNvSpPr/>
                  <p:nvPr/>
                </p:nvSpPr>
                <p:spPr>
                  <a:xfrm>
                    <a:off x="304800" y="1416050"/>
                    <a:ext cx="414020"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Rechthoek 22">
                    <a:extLst>
                      <a:ext uri="{FF2B5EF4-FFF2-40B4-BE49-F238E27FC236}">
                        <a16:creationId xmlns:a16="http://schemas.microsoft.com/office/drawing/2014/main" id="{EAA05B3D-8214-45CF-9E39-1A1B2BEB3F17}"/>
                      </a:ext>
                    </a:extLst>
                  </p:cNvPr>
                  <p:cNvSpPr/>
                  <p:nvPr/>
                </p:nvSpPr>
                <p:spPr>
                  <a:xfrm>
                    <a:off x="311158" y="1593850"/>
                    <a:ext cx="414020" cy="1778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Rechthoek 12">
                  <a:extLst>
                    <a:ext uri="{FF2B5EF4-FFF2-40B4-BE49-F238E27FC236}">
                      <a16:creationId xmlns:a16="http://schemas.microsoft.com/office/drawing/2014/main" id="{88294211-8E62-4D38-8BD6-122B2D08AEB8}"/>
                    </a:ext>
                  </a:extLst>
                </p:cNvPr>
                <p:cNvSpPr/>
                <p:nvPr/>
              </p:nvSpPr>
              <p:spPr>
                <a:xfrm>
                  <a:off x="152400" y="1771650"/>
                  <a:ext cx="413997" cy="177736"/>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spTree>
    <p:extLst>
      <p:ext uri="{BB962C8B-B14F-4D97-AF65-F5344CB8AC3E}">
        <p14:creationId xmlns:p14="http://schemas.microsoft.com/office/powerpoint/2010/main" val="65447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D3537-F45E-4D6B-823F-C4C1A622298A}"/>
              </a:ext>
            </a:extLst>
          </p:cNvPr>
          <p:cNvSpPr>
            <a:spLocks noGrp="1"/>
          </p:cNvSpPr>
          <p:nvPr>
            <p:ph type="title"/>
          </p:nvPr>
        </p:nvSpPr>
        <p:spPr/>
        <p:txBody>
          <a:bodyPr/>
          <a:lstStyle/>
          <a:p>
            <a:r>
              <a:rPr lang="nl-NL" dirty="0"/>
              <a:t>Inhoud</a:t>
            </a:r>
          </a:p>
        </p:txBody>
      </p:sp>
      <p:sp>
        <p:nvSpPr>
          <p:cNvPr id="16" name="Tekstvak 15">
            <a:extLst>
              <a:ext uri="{FF2B5EF4-FFF2-40B4-BE49-F238E27FC236}">
                <a16:creationId xmlns:a16="http://schemas.microsoft.com/office/drawing/2014/main" id="{7F08D578-C617-4556-859A-8790B89B9842}"/>
              </a:ext>
            </a:extLst>
          </p:cNvPr>
          <p:cNvSpPr txBox="1"/>
          <p:nvPr/>
        </p:nvSpPr>
        <p:spPr>
          <a:xfrm>
            <a:off x="5638800" y="2971800"/>
            <a:ext cx="914400" cy="914400"/>
          </a:xfrm>
          <a:prstGeom prst="rect">
            <a:avLst/>
          </a:prstGeom>
        </p:spPr>
        <p:txBody>
          <a:bodyPr vert="horz" wrap="square" lIns="0" tIns="0" rIns="0" bIns="0" rtlCol="0" anchor="ctr" anchorCtr="0">
            <a:normAutofit/>
          </a:bodyPr>
          <a:lstStyle/>
          <a:p>
            <a:pPr algn="r"/>
            <a:endParaRPr lang="nl-NL" dirty="0">
              <a:solidFill>
                <a:schemeClr val="bg1"/>
              </a:solidFill>
            </a:endParaRPr>
          </a:p>
        </p:txBody>
      </p:sp>
      <p:pic>
        <p:nvPicPr>
          <p:cNvPr id="23" name="Content Placeholder 2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99619"/>
            <a:ext cx="8403771" cy="4124980"/>
          </a:xfrm>
        </p:spPr>
      </p:pic>
    </p:spTree>
    <p:extLst>
      <p:ext uri="{BB962C8B-B14F-4D97-AF65-F5344CB8AC3E}">
        <p14:creationId xmlns:p14="http://schemas.microsoft.com/office/powerpoint/2010/main" val="370155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62361-CFEA-4269-8690-4BAF777AFFFD}"/>
              </a:ext>
            </a:extLst>
          </p:cNvPr>
          <p:cNvSpPr>
            <a:spLocks noGrp="1"/>
          </p:cNvSpPr>
          <p:nvPr>
            <p:ph type="title"/>
          </p:nvPr>
        </p:nvSpPr>
        <p:spPr/>
        <p:txBody>
          <a:bodyPr/>
          <a:lstStyle/>
          <a:p>
            <a:r>
              <a:rPr lang="nl-NL" dirty="0"/>
              <a:t>Wetgeving &amp; Rijksbeleid</a:t>
            </a:r>
          </a:p>
        </p:txBody>
      </p:sp>
      <p:sp>
        <p:nvSpPr>
          <p:cNvPr id="3" name="Tijdelijke aanduiding voor inhoud 2">
            <a:extLst>
              <a:ext uri="{FF2B5EF4-FFF2-40B4-BE49-F238E27FC236}">
                <a16:creationId xmlns:a16="http://schemas.microsoft.com/office/drawing/2014/main" id="{58564D1B-F8EF-4DA7-84D4-590F63E9E562}"/>
              </a:ext>
            </a:extLst>
          </p:cNvPr>
          <p:cNvSpPr>
            <a:spLocks noGrp="1"/>
          </p:cNvSpPr>
          <p:nvPr>
            <p:ph idx="1"/>
          </p:nvPr>
        </p:nvSpPr>
        <p:spPr/>
        <p:txBody>
          <a:bodyPr>
            <a:normAutofit fontScale="62500" lnSpcReduction="20000"/>
          </a:bodyPr>
          <a:lstStyle/>
          <a:p>
            <a:r>
              <a:rPr lang="nl-NL" dirty="0"/>
              <a:t>Datum aanvang van de regeling: uitgesteld tot besluitvorming door het volgende kabinet</a:t>
            </a:r>
          </a:p>
          <a:p>
            <a:r>
              <a:rPr lang="nl-NL" dirty="0"/>
              <a:t>Alle onderwijsinstellingen met meer dan 100 werknemers in dienst hebben</a:t>
            </a:r>
          </a:p>
          <a:p>
            <a:r>
              <a:rPr lang="nl-NL" dirty="0"/>
              <a:t>Op basis van afspraken in het Klimaatakkoord en ten behoeve van het beleid van de kwaliteit van de leefomgeving, komt er een norm voor de CO2-uitstoot van zakelijke mobiliteit</a:t>
            </a:r>
          </a:p>
          <a:p>
            <a:r>
              <a:rPr lang="nl-NL" dirty="0"/>
              <a:t>In 2026 komt er een norm voor woon-werkmobiliteit, tenzij uit de evaluatie blijkt dat dit niet nodig is</a:t>
            </a:r>
          </a:p>
          <a:p>
            <a:r>
              <a:rPr lang="nl-NL" dirty="0"/>
              <a:t>Werkgevers dienen jaarlijks een rapportage in voor </a:t>
            </a:r>
            <a:r>
              <a:rPr lang="nl-NL" dirty="0" err="1"/>
              <a:t>werkgebonden</a:t>
            </a:r>
            <a:r>
              <a:rPr lang="nl-NL" dirty="0"/>
              <a:t> personenmobiliteit (woon-werk en zakelijk). Op basis van de informatie die werkgevers aanleveren, krijgen werkgevers suggesties om de CO2-uitstoot van </a:t>
            </a:r>
            <a:r>
              <a:rPr lang="nl-NL" dirty="0" err="1"/>
              <a:t>werkgebonden</a:t>
            </a:r>
            <a:r>
              <a:rPr lang="nl-NL" dirty="0"/>
              <a:t> personenmobiliteit te verminderen.</a:t>
            </a:r>
          </a:p>
          <a:p>
            <a:endParaRPr lang="nl-NL" dirty="0"/>
          </a:p>
          <a:p>
            <a:r>
              <a:rPr lang="nl-NL" dirty="0"/>
              <a:t>De exacte eisen voor de rapportage zijn op het moment nog niet bij ons bekend, maar onderstaande gegevens moeten sowieso in de rapportage zijn opgenomen: </a:t>
            </a:r>
          </a:p>
          <a:p>
            <a:pPr lvl="1"/>
            <a:r>
              <a:rPr lang="nl-NL" dirty="0"/>
              <a:t>Kamer van Koophandel-nummer;</a:t>
            </a:r>
          </a:p>
          <a:p>
            <a:pPr lvl="1"/>
            <a:r>
              <a:rPr lang="nl-NL" dirty="0"/>
              <a:t>aanduiding van het aantal werknemers;</a:t>
            </a:r>
          </a:p>
          <a:p>
            <a:pPr lvl="1"/>
            <a:r>
              <a:rPr lang="nl-NL" dirty="0"/>
              <a:t>de resultaten van de berekening van de emissies van kooldioxide in de lucht en de aan de berekening ten grondslag liggende gegevens;</a:t>
            </a:r>
          </a:p>
          <a:p>
            <a:pPr lvl="1"/>
            <a:r>
              <a:rPr lang="nl-NL" dirty="0"/>
              <a:t>reeds genomen maatregelen.</a:t>
            </a:r>
          </a:p>
        </p:txBody>
      </p:sp>
      <p:sp>
        <p:nvSpPr>
          <p:cNvPr id="5" name="Tekstvak 4">
            <a:extLst>
              <a:ext uri="{FF2B5EF4-FFF2-40B4-BE49-F238E27FC236}">
                <a16:creationId xmlns:a16="http://schemas.microsoft.com/office/drawing/2014/main" id="{804B9060-9664-4045-9DCE-2031F9EBC1D0}"/>
              </a:ext>
            </a:extLst>
          </p:cNvPr>
          <p:cNvSpPr txBox="1"/>
          <p:nvPr/>
        </p:nvSpPr>
        <p:spPr>
          <a:xfrm>
            <a:off x="839626" y="1107361"/>
            <a:ext cx="914400" cy="914400"/>
          </a:xfrm>
          <a:prstGeom prst="rect">
            <a:avLst/>
          </a:prstGeom>
        </p:spPr>
        <p:txBody>
          <a:bodyPr vert="horz" wrap="none" lIns="0" tIns="0" rIns="0" bIns="0" rtlCol="0" anchor="ctr" anchorCtr="0">
            <a:normAutofit/>
          </a:bodyPr>
          <a:lstStyle/>
          <a:p>
            <a:r>
              <a:rPr lang="nl-NL" dirty="0"/>
              <a:t>BESLUIT ACTIVITEITEN LEEFOMGEVING – NORMERENDE REGELING WERKGEBONDEN PERSONENMOBILITEIT</a:t>
            </a:r>
          </a:p>
        </p:txBody>
      </p:sp>
    </p:spTree>
    <p:extLst>
      <p:ext uri="{BB962C8B-B14F-4D97-AF65-F5344CB8AC3E}">
        <p14:creationId xmlns:p14="http://schemas.microsoft.com/office/powerpoint/2010/main" val="52780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D4D59B-87AE-49B7-9ABA-4D4E6ABE1782}"/>
              </a:ext>
            </a:extLst>
          </p:cNvPr>
          <p:cNvSpPr>
            <a:spLocks noGrp="1"/>
          </p:cNvSpPr>
          <p:nvPr>
            <p:ph type="title"/>
          </p:nvPr>
        </p:nvSpPr>
        <p:spPr/>
        <p:txBody>
          <a:bodyPr/>
          <a:lstStyle/>
          <a:p>
            <a:r>
              <a:rPr lang="nl-NL" dirty="0"/>
              <a:t>Wetgeving &amp; Rijksbeleid</a:t>
            </a:r>
          </a:p>
        </p:txBody>
      </p:sp>
      <p:pic>
        <p:nvPicPr>
          <p:cNvPr id="6" name="Afbeelding 5">
            <a:extLst>
              <a:ext uri="{FF2B5EF4-FFF2-40B4-BE49-F238E27FC236}">
                <a16:creationId xmlns:a16="http://schemas.microsoft.com/office/drawing/2014/main" id="{E97EEBFB-ED95-4B2B-9C68-F4131A191C7C}"/>
              </a:ext>
            </a:extLst>
          </p:cNvPr>
          <p:cNvPicPr/>
          <p:nvPr/>
        </p:nvPicPr>
        <p:blipFill rotWithShape="1">
          <a:blip r:embed="rId2" cstate="print">
            <a:extLst>
              <a:ext uri="{28A0092B-C50C-407E-A947-70E740481C1C}">
                <a14:useLocalDpi xmlns:a14="http://schemas.microsoft.com/office/drawing/2010/main" val="0"/>
              </a:ext>
            </a:extLst>
          </a:blip>
          <a:srcRect t="872" b="1810"/>
          <a:stretch/>
        </p:blipFill>
        <p:spPr bwMode="auto">
          <a:xfrm>
            <a:off x="838200" y="1701481"/>
            <a:ext cx="5938046" cy="4082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19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677EC-29D0-436B-A342-8F1CEBB5B615}"/>
              </a:ext>
            </a:extLst>
          </p:cNvPr>
          <p:cNvSpPr>
            <a:spLocks noGrp="1"/>
          </p:cNvSpPr>
          <p:nvPr>
            <p:ph type="title"/>
          </p:nvPr>
        </p:nvSpPr>
        <p:spPr/>
        <p:txBody>
          <a:bodyPr/>
          <a:lstStyle/>
          <a:p>
            <a:r>
              <a:rPr lang="nl-NL" dirty="0"/>
              <a:t>Wetgeving &amp; Rijksbeleid</a:t>
            </a:r>
          </a:p>
        </p:txBody>
      </p:sp>
      <p:sp>
        <p:nvSpPr>
          <p:cNvPr id="4" name="Tekstvak 3">
            <a:extLst>
              <a:ext uri="{FF2B5EF4-FFF2-40B4-BE49-F238E27FC236}">
                <a16:creationId xmlns:a16="http://schemas.microsoft.com/office/drawing/2014/main" id="{54D91F36-50FB-46C7-8272-C473D567AA9A}"/>
              </a:ext>
            </a:extLst>
          </p:cNvPr>
          <p:cNvSpPr txBox="1"/>
          <p:nvPr/>
        </p:nvSpPr>
        <p:spPr>
          <a:xfrm>
            <a:off x="839626" y="1107361"/>
            <a:ext cx="914400" cy="914400"/>
          </a:xfrm>
          <a:prstGeom prst="rect">
            <a:avLst/>
          </a:prstGeom>
        </p:spPr>
        <p:txBody>
          <a:bodyPr vert="horz" wrap="none" lIns="0" tIns="0" rIns="0" bIns="0" rtlCol="0" anchor="ctr" anchorCtr="0">
            <a:normAutofit/>
          </a:bodyPr>
          <a:lstStyle/>
          <a:p>
            <a:r>
              <a:rPr lang="nl-NL" dirty="0"/>
              <a:t>MILIEUZONES</a:t>
            </a:r>
          </a:p>
        </p:txBody>
      </p:sp>
      <p:pic>
        <p:nvPicPr>
          <p:cNvPr id="5" name="Afbeelding 4">
            <a:extLst>
              <a:ext uri="{FF2B5EF4-FFF2-40B4-BE49-F238E27FC236}">
                <a16:creationId xmlns:a16="http://schemas.microsoft.com/office/drawing/2014/main" id="{1E10ADD3-6857-49D8-8BCE-57B54DE941A4}"/>
              </a:ext>
            </a:extLst>
          </p:cNvPr>
          <p:cNvPicPr/>
          <p:nvPr/>
        </p:nvPicPr>
        <p:blipFill rotWithShape="1">
          <a:blip r:embed="rId2"/>
          <a:srcRect l="15428" t="17891" r="62230" b="60993"/>
          <a:stretch/>
        </p:blipFill>
        <p:spPr bwMode="auto">
          <a:xfrm>
            <a:off x="838200" y="1690688"/>
            <a:ext cx="5216445" cy="3880169"/>
          </a:xfrm>
          <a:prstGeom prst="rect">
            <a:avLst/>
          </a:prstGeom>
          <a:ln>
            <a:noFill/>
          </a:ln>
          <a:extLst>
            <a:ext uri="{53640926-AAD7-44D8-BBD7-CCE9431645EC}">
              <a14:shadowObscured xmlns:a14="http://schemas.microsoft.com/office/drawing/2010/main"/>
            </a:ext>
          </a:extLst>
        </p:spPr>
      </p:pic>
      <p:sp>
        <p:nvSpPr>
          <p:cNvPr id="6" name="Tekstvak 5">
            <a:extLst>
              <a:ext uri="{FF2B5EF4-FFF2-40B4-BE49-F238E27FC236}">
                <a16:creationId xmlns:a16="http://schemas.microsoft.com/office/drawing/2014/main" id="{BE477250-CDB0-4151-A65F-599BBAD2080D}"/>
              </a:ext>
            </a:extLst>
          </p:cNvPr>
          <p:cNvSpPr txBox="1"/>
          <p:nvPr/>
        </p:nvSpPr>
        <p:spPr>
          <a:xfrm>
            <a:off x="6308645" y="1690688"/>
            <a:ext cx="4705268" cy="1126807"/>
          </a:xfrm>
          <a:prstGeom prst="rect">
            <a:avLst/>
          </a:prstGeom>
        </p:spPr>
        <p:txBody>
          <a:bodyPr vert="horz" wrap="square" lIns="0" tIns="0" rIns="0" bIns="0" rtlCol="0" anchor="t" anchorCtr="0">
            <a:normAutofit/>
          </a:bodyPr>
          <a:lstStyle/>
          <a:p>
            <a:r>
              <a:rPr lang="nl-NL" dirty="0"/>
              <a:t>RESTRICTIES in stedelijk gebied:</a:t>
            </a:r>
          </a:p>
          <a:p>
            <a:pPr marL="285750" indent="-285750">
              <a:buFont typeface="Arial" panose="020B0604020202020204" pitchFamily="34" charset="0"/>
              <a:buChar char="•"/>
            </a:pPr>
            <a:r>
              <a:rPr lang="nl-NL" dirty="0"/>
              <a:t>Personen- en bestelauto’s op diesel</a:t>
            </a:r>
          </a:p>
          <a:p>
            <a:pPr marL="285750" indent="-285750">
              <a:buFont typeface="Arial" panose="020B0604020202020204" pitchFamily="34" charset="0"/>
              <a:buChar char="•"/>
            </a:pPr>
            <a:r>
              <a:rPr lang="nl-NL" dirty="0"/>
              <a:t>Vrachtauto’s en autobussen op diesel</a:t>
            </a:r>
          </a:p>
          <a:p>
            <a:pPr marL="285750" indent="-285750">
              <a:buFont typeface="Arial" panose="020B0604020202020204" pitchFamily="34" charset="0"/>
              <a:buChar char="•"/>
            </a:pPr>
            <a:r>
              <a:rPr lang="nl-NL" dirty="0"/>
              <a:t>Brom- en snorfietsen op diesel </a:t>
            </a:r>
          </a:p>
        </p:txBody>
      </p:sp>
    </p:spTree>
    <p:extLst>
      <p:ext uri="{BB962C8B-B14F-4D97-AF65-F5344CB8AC3E}">
        <p14:creationId xmlns:p14="http://schemas.microsoft.com/office/powerpoint/2010/main" val="153429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677EC-29D0-436B-A342-8F1CEBB5B615}"/>
              </a:ext>
            </a:extLst>
          </p:cNvPr>
          <p:cNvSpPr>
            <a:spLocks noGrp="1"/>
          </p:cNvSpPr>
          <p:nvPr>
            <p:ph type="title"/>
          </p:nvPr>
        </p:nvSpPr>
        <p:spPr/>
        <p:txBody>
          <a:bodyPr/>
          <a:lstStyle/>
          <a:p>
            <a:r>
              <a:rPr lang="nl-NL" dirty="0"/>
              <a:t>Wetgeving &amp; Rijksbeleid</a:t>
            </a:r>
          </a:p>
        </p:txBody>
      </p:sp>
      <p:graphicFrame>
        <p:nvGraphicFramePr>
          <p:cNvPr id="8" name="Tijdelijke aanduiding voor inhoud 7">
            <a:extLst>
              <a:ext uri="{FF2B5EF4-FFF2-40B4-BE49-F238E27FC236}">
                <a16:creationId xmlns:a16="http://schemas.microsoft.com/office/drawing/2014/main" id="{ED74D551-5829-4838-85C7-21471D66A365}"/>
              </a:ext>
            </a:extLst>
          </p:cNvPr>
          <p:cNvGraphicFramePr>
            <a:graphicFrameLocks noGrp="1"/>
          </p:cNvGraphicFramePr>
          <p:nvPr>
            <p:ph idx="1"/>
            <p:extLst>
              <p:ext uri="{D42A27DB-BD31-4B8C-83A1-F6EECF244321}">
                <p14:modId xmlns:p14="http://schemas.microsoft.com/office/powerpoint/2010/main" val="1877583019"/>
              </p:ext>
            </p:extLst>
          </p:nvPr>
        </p:nvGraphicFramePr>
        <p:xfrm>
          <a:off x="3565052" y="2165733"/>
          <a:ext cx="7365217" cy="3840480"/>
        </p:xfrm>
        <a:graphic>
          <a:graphicData uri="http://schemas.openxmlformats.org/drawingml/2006/table">
            <a:tbl>
              <a:tblPr firstRow="1" firstCol="1" bandRow="1">
                <a:tableStyleId>{5C22544A-7EE6-4342-B048-85BDC9FD1C3A}</a:tableStyleId>
              </a:tblPr>
              <a:tblGrid>
                <a:gridCol w="1982552">
                  <a:extLst>
                    <a:ext uri="{9D8B030D-6E8A-4147-A177-3AD203B41FA5}">
                      <a16:colId xmlns:a16="http://schemas.microsoft.com/office/drawing/2014/main" val="2253302589"/>
                    </a:ext>
                  </a:extLst>
                </a:gridCol>
                <a:gridCol w="3777149">
                  <a:extLst>
                    <a:ext uri="{9D8B030D-6E8A-4147-A177-3AD203B41FA5}">
                      <a16:colId xmlns:a16="http://schemas.microsoft.com/office/drawing/2014/main" val="2862119885"/>
                    </a:ext>
                  </a:extLst>
                </a:gridCol>
                <a:gridCol w="1605516">
                  <a:extLst>
                    <a:ext uri="{9D8B030D-6E8A-4147-A177-3AD203B41FA5}">
                      <a16:colId xmlns:a16="http://schemas.microsoft.com/office/drawing/2014/main" val="2025984091"/>
                    </a:ext>
                  </a:extLst>
                </a:gridCol>
              </a:tblGrid>
              <a:tr h="235782">
                <a:tc>
                  <a:txBody>
                    <a:bodyPr/>
                    <a:lstStyle/>
                    <a:p>
                      <a:pPr>
                        <a:spcAft>
                          <a:spcPts val="0"/>
                        </a:spcAft>
                        <a:tabLst>
                          <a:tab pos="575945" algn="l"/>
                        </a:tabLst>
                      </a:pPr>
                      <a:r>
                        <a:rPr lang="nl-NL" sz="1800" dirty="0">
                          <a:effectLst/>
                        </a:rPr>
                        <a:t>Type bouw</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tc>
                  <a:txBody>
                    <a:bodyPr/>
                    <a:lstStyle/>
                    <a:p>
                      <a:pPr>
                        <a:spcAft>
                          <a:spcPts val="0"/>
                        </a:spcAft>
                        <a:tabLst>
                          <a:tab pos="575945" algn="l"/>
                        </a:tabLst>
                      </a:pPr>
                      <a:r>
                        <a:rPr lang="nl-NL" sz="1800" dirty="0">
                          <a:effectLst/>
                        </a:rPr>
                        <a:t>Eis</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tc>
                  <a:txBody>
                    <a:bodyPr/>
                    <a:lstStyle/>
                    <a:p>
                      <a:pPr>
                        <a:spcAft>
                          <a:spcPts val="0"/>
                        </a:spcAft>
                        <a:tabLst>
                          <a:tab pos="575945" algn="l"/>
                        </a:tabLst>
                      </a:pPr>
                      <a:r>
                        <a:rPr lang="nl-NL" sz="1800" dirty="0">
                          <a:effectLst/>
                        </a:rPr>
                        <a:t>Ingangsdatum</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extLst>
                  <a:ext uri="{0D108BD9-81ED-4DB2-BD59-A6C34878D82A}">
                    <a16:rowId xmlns:a16="http://schemas.microsoft.com/office/drawing/2014/main" val="1640937824"/>
                  </a:ext>
                </a:extLst>
              </a:tr>
              <a:tr h="943128">
                <a:tc>
                  <a:txBody>
                    <a:bodyPr/>
                    <a:lstStyle/>
                    <a:p>
                      <a:pPr>
                        <a:spcAft>
                          <a:spcPts val="0"/>
                        </a:spcAft>
                        <a:tabLst>
                          <a:tab pos="575945" algn="l"/>
                        </a:tabLst>
                      </a:pPr>
                      <a:r>
                        <a:rPr lang="nl-NL" sz="1800" dirty="0">
                          <a:effectLst/>
                        </a:rPr>
                        <a:t>Woningbouw</a:t>
                      </a:r>
                    </a:p>
                    <a:p>
                      <a:pPr>
                        <a:spcAft>
                          <a:spcPts val="0"/>
                        </a:spcAft>
                        <a:tabLst>
                          <a:tab pos="575945" algn="l"/>
                        </a:tabLst>
                      </a:pPr>
                      <a:r>
                        <a:rPr lang="nl-NL" sz="1800" dirty="0">
                          <a:effectLst/>
                        </a:rPr>
                        <a:t>&gt;10 parkeervakken*</a:t>
                      </a:r>
                    </a:p>
                  </a:txBody>
                  <a:tcPr marL="61163" marR="61163" marT="0" marB="0"/>
                </a:tc>
                <a:tc>
                  <a:txBody>
                    <a:bodyPr/>
                    <a:lstStyle/>
                    <a:p>
                      <a:pPr marL="342900" lvl="0" indent="-342900">
                        <a:spcAft>
                          <a:spcPts val="0"/>
                        </a:spcAft>
                        <a:buFont typeface="Symbol" panose="05050102010706020507" pitchFamily="18" charset="2"/>
                        <a:buChar char=""/>
                        <a:tabLst>
                          <a:tab pos="575945" algn="l"/>
                        </a:tabLst>
                      </a:pPr>
                      <a:r>
                        <a:rPr lang="nl-NL" sz="1800" dirty="0">
                          <a:effectLst/>
                        </a:rPr>
                        <a:t>Er moet voor elk parkeervak leidinginfrastructuur (loze leidingen) worden aangelegd voor de aanleg van laadpunten.</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tc>
                  <a:txBody>
                    <a:bodyPr/>
                    <a:lstStyle/>
                    <a:p>
                      <a:pPr>
                        <a:spcAft>
                          <a:spcPts val="0"/>
                        </a:spcAft>
                        <a:tabLst>
                          <a:tab pos="575945" algn="l"/>
                        </a:tabLst>
                      </a:pPr>
                      <a:r>
                        <a:rPr lang="nl-NL" sz="1800">
                          <a:effectLst/>
                        </a:rPr>
                        <a:t>10-03-2020</a:t>
                      </a:r>
                      <a:endParaRPr lang="nl-NL" sz="180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extLst>
                  <a:ext uri="{0D108BD9-81ED-4DB2-BD59-A6C34878D82A}">
                    <a16:rowId xmlns:a16="http://schemas.microsoft.com/office/drawing/2014/main" val="4185418538"/>
                  </a:ext>
                </a:extLst>
              </a:tr>
              <a:tr h="1414693">
                <a:tc>
                  <a:txBody>
                    <a:bodyPr/>
                    <a:lstStyle/>
                    <a:p>
                      <a:pPr>
                        <a:spcAft>
                          <a:spcPts val="0"/>
                        </a:spcAft>
                        <a:tabLst>
                          <a:tab pos="575945" algn="l"/>
                        </a:tabLst>
                      </a:pPr>
                      <a:r>
                        <a:rPr lang="nl-NL" sz="1800" dirty="0">
                          <a:effectLst/>
                        </a:rPr>
                        <a:t>Utiliteitsbouw</a:t>
                      </a:r>
                    </a:p>
                    <a:p>
                      <a:pPr>
                        <a:spcAft>
                          <a:spcPts val="0"/>
                        </a:spcAft>
                        <a:tabLst>
                          <a:tab pos="575945" algn="l"/>
                        </a:tabLst>
                      </a:pPr>
                      <a:r>
                        <a:rPr lang="nl-NL" sz="1800" dirty="0">
                          <a:effectLst/>
                        </a:rPr>
                        <a:t>&gt;10 parkeervakken*</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tc>
                  <a:txBody>
                    <a:bodyPr/>
                    <a:lstStyle/>
                    <a:p>
                      <a:pPr marL="342900" lvl="0" indent="-342900">
                        <a:spcAft>
                          <a:spcPts val="0"/>
                        </a:spcAft>
                        <a:buFont typeface="Symbol" panose="05050102010706020507" pitchFamily="18" charset="2"/>
                        <a:buChar char=""/>
                        <a:tabLst>
                          <a:tab pos="575945" algn="l"/>
                        </a:tabLst>
                      </a:pPr>
                      <a:r>
                        <a:rPr lang="nl-NL" sz="1800" dirty="0">
                          <a:effectLst/>
                        </a:rPr>
                        <a:t>Er moet min. 1 oplaadpunt voor de hele parkeergelegenheid worden aangelegd.</a:t>
                      </a:r>
                    </a:p>
                    <a:p>
                      <a:pPr marL="342900" lvl="0" indent="-342900">
                        <a:spcAft>
                          <a:spcPts val="0"/>
                        </a:spcAft>
                        <a:buFont typeface="Symbol" panose="05050102010706020507" pitchFamily="18" charset="2"/>
                        <a:buChar char=""/>
                        <a:tabLst>
                          <a:tab pos="575945" algn="l"/>
                        </a:tabLst>
                      </a:pPr>
                      <a:r>
                        <a:rPr lang="nl-NL" sz="1800" dirty="0">
                          <a:effectLst/>
                        </a:rPr>
                        <a:t>Er moet leidinginfrastructuur (loze leidingen) worden aangelegd voor 1 op de 5 parkeervakken.</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tc>
                  <a:txBody>
                    <a:bodyPr/>
                    <a:lstStyle/>
                    <a:p>
                      <a:pPr>
                        <a:spcAft>
                          <a:spcPts val="0"/>
                        </a:spcAft>
                        <a:tabLst>
                          <a:tab pos="575945" algn="l"/>
                        </a:tabLst>
                      </a:pPr>
                      <a:r>
                        <a:rPr lang="nl-NL" sz="1800" dirty="0">
                          <a:effectLst/>
                        </a:rPr>
                        <a:t>10-03-2020</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extLst>
                  <a:ext uri="{0D108BD9-81ED-4DB2-BD59-A6C34878D82A}">
                    <a16:rowId xmlns:a16="http://schemas.microsoft.com/office/drawing/2014/main" val="494068683"/>
                  </a:ext>
                </a:extLst>
              </a:tr>
              <a:tr h="616733">
                <a:tc>
                  <a:txBody>
                    <a:bodyPr/>
                    <a:lstStyle/>
                    <a:p>
                      <a:pPr>
                        <a:spcAft>
                          <a:spcPts val="0"/>
                        </a:spcAft>
                        <a:tabLst>
                          <a:tab pos="575945" algn="l"/>
                        </a:tabLst>
                      </a:pPr>
                      <a:r>
                        <a:rPr lang="nl-NL" sz="1800" dirty="0">
                          <a:effectLst/>
                        </a:rPr>
                        <a:t>Utiliteitsbouw</a:t>
                      </a:r>
                    </a:p>
                    <a:p>
                      <a:pPr>
                        <a:spcAft>
                          <a:spcPts val="0"/>
                        </a:spcAft>
                        <a:tabLst>
                          <a:tab pos="575945" algn="l"/>
                        </a:tabLst>
                      </a:pPr>
                      <a:r>
                        <a:rPr lang="nl-NL" sz="1800" dirty="0">
                          <a:effectLst/>
                        </a:rPr>
                        <a:t>&gt;20 parkeervakken**</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tc>
                  <a:txBody>
                    <a:bodyPr/>
                    <a:lstStyle/>
                    <a:p>
                      <a:pPr marL="342900" lvl="0" indent="-342900">
                        <a:spcAft>
                          <a:spcPts val="0"/>
                        </a:spcAft>
                        <a:buFont typeface="Symbol" panose="05050102010706020507" pitchFamily="18" charset="2"/>
                        <a:buChar char=""/>
                        <a:tabLst>
                          <a:tab pos="575945" algn="l"/>
                        </a:tabLst>
                      </a:pPr>
                      <a:r>
                        <a:rPr lang="nl-NL" sz="1800" dirty="0">
                          <a:effectLst/>
                        </a:rPr>
                        <a:t>Er moet min. 1 oplaadpunt zijn aangelegd.</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tc>
                  <a:txBody>
                    <a:bodyPr/>
                    <a:lstStyle/>
                    <a:p>
                      <a:pPr>
                        <a:spcAft>
                          <a:spcPts val="0"/>
                        </a:spcAft>
                        <a:tabLst>
                          <a:tab pos="575945" algn="l"/>
                        </a:tabLst>
                      </a:pPr>
                      <a:r>
                        <a:rPr lang="nl-NL" sz="1800" dirty="0">
                          <a:effectLst/>
                        </a:rPr>
                        <a:t>2025</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163" marR="61163" marT="0" marB="0"/>
                </a:tc>
                <a:extLst>
                  <a:ext uri="{0D108BD9-81ED-4DB2-BD59-A6C34878D82A}">
                    <a16:rowId xmlns:a16="http://schemas.microsoft.com/office/drawing/2014/main" val="1187322619"/>
                  </a:ext>
                </a:extLst>
              </a:tr>
            </a:tbl>
          </a:graphicData>
        </a:graphic>
      </p:graphicFrame>
      <p:sp>
        <p:nvSpPr>
          <p:cNvPr id="4" name="Tekstvak 3">
            <a:extLst>
              <a:ext uri="{FF2B5EF4-FFF2-40B4-BE49-F238E27FC236}">
                <a16:creationId xmlns:a16="http://schemas.microsoft.com/office/drawing/2014/main" id="{B024B08C-403D-43D1-95D7-C762C797D477}"/>
              </a:ext>
            </a:extLst>
          </p:cNvPr>
          <p:cNvSpPr txBox="1"/>
          <p:nvPr/>
        </p:nvSpPr>
        <p:spPr>
          <a:xfrm>
            <a:off x="2569647" y="1424781"/>
            <a:ext cx="914400" cy="914400"/>
          </a:xfrm>
          <a:prstGeom prst="rect">
            <a:avLst/>
          </a:prstGeom>
        </p:spPr>
        <p:txBody>
          <a:bodyPr vert="horz" wrap="none" lIns="0" tIns="0" rIns="0" bIns="0" rtlCol="0" anchor="ctr" anchorCtr="0">
            <a:normAutofit/>
          </a:bodyPr>
          <a:lstStyle/>
          <a:p>
            <a:pPr algn="ctr"/>
            <a:r>
              <a:rPr lang="nl-NL" dirty="0"/>
              <a:t>WETGEVING INZAKE PLAATSEN VAN LAADPALEN</a:t>
            </a:r>
          </a:p>
        </p:txBody>
      </p:sp>
      <p:pic>
        <p:nvPicPr>
          <p:cNvPr id="6" name="Afbeelding 5">
            <a:extLst>
              <a:ext uri="{FF2B5EF4-FFF2-40B4-BE49-F238E27FC236}">
                <a16:creationId xmlns:a16="http://schemas.microsoft.com/office/drawing/2014/main" id="{505FCFCA-BF65-4C2D-A449-8C066F388227}"/>
              </a:ext>
            </a:extLst>
          </p:cNvPr>
          <p:cNvPicPr>
            <a:picLocks noChangeAspect="1"/>
          </p:cNvPicPr>
          <p:nvPr/>
        </p:nvPicPr>
        <p:blipFill rotWithShape="1">
          <a:blip r:embed="rId3"/>
          <a:srcRect l="66604" t="23085" r="3045"/>
          <a:stretch/>
        </p:blipFill>
        <p:spPr>
          <a:xfrm>
            <a:off x="838200" y="2165733"/>
            <a:ext cx="2608633" cy="3804000"/>
          </a:xfrm>
          <a:prstGeom prst="rect">
            <a:avLst/>
          </a:prstGeom>
        </p:spPr>
      </p:pic>
      <p:sp>
        <p:nvSpPr>
          <p:cNvPr id="9" name="Rectangle 1">
            <a:extLst>
              <a:ext uri="{FF2B5EF4-FFF2-40B4-BE49-F238E27FC236}">
                <a16:creationId xmlns:a16="http://schemas.microsoft.com/office/drawing/2014/main" id="{A53317F0-87C7-4EF8-A16E-49FC3A7D3362}"/>
              </a:ext>
            </a:extLst>
          </p:cNvPr>
          <p:cNvSpPr>
            <a:spLocks noChangeArrowheads="1"/>
          </p:cNvSpPr>
          <p:nvPr/>
        </p:nvSpPr>
        <p:spPr bwMode="auto">
          <a:xfrm>
            <a:off x="4295775" y="2614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3" name="Rechthoek: afgeronde hoeken 2">
            <a:extLst>
              <a:ext uri="{FF2B5EF4-FFF2-40B4-BE49-F238E27FC236}">
                <a16:creationId xmlns:a16="http://schemas.microsoft.com/office/drawing/2014/main" id="{215D644D-AC53-4456-9C4A-AAE8E66463D0}"/>
              </a:ext>
            </a:extLst>
          </p:cNvPr>
          <p:cNvSpPr/>
          <p:nvPr/>
        </p:nvSpPr>
        <p:spPr>
          <a:xfrm>
            <a:off x="3520448" y="5129572"/>
            <a:ext cx="7439644" cy="910090"/>
          </a:xfrm>
          <a:prstGeom prst="roundRect">
            <a:avLst/>
          </a:prstGeom>
          <a:noFill/>
          <a:ln w="76200">
            <a:solidFill>
              <a:srgbClr val="2DB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583914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902</TotalTime>
  <Words>891</Words>
  <Application>Microsoft Office PowerPoint</Application>
  <PresentationFormat>Breedbeeld</PresentationFormat>
  <Paragraphs>217</Paragraphs>
  <Slides>20</Slides>
  <Notes>11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Arial</vt:lpstr>
      <vt:lpstr>Bree Serif</vt:lpstr>
      <vt:lpstr>Calibri</vt:lpstr>
      <vt:lpstr>Calibri Light</vt:lpstr>
      <vt:lpstr>Symbol</vt:lpstr>
      <vt:lpstr>Times New Roman</vt:lpstr>
      <vt:lpstr>Verdana</vt:lpstr>
      <vt:lpstr>Kantoorthema</vt:lpstr>
      <vt:lpstr>Draaiboek duurzame mobiliteit voor intramurele zorginstellingen</vt:lpstr>
      <vt:lpstr>Door wie?</vt:lpstr>
      <vt:lpstr>Voor wie?</vt:lpstr>
      <vt:lpstr>Wat heb je eraan?</vt:lpstr>
      <vt:lpstr>Inhoud</vt:lpstr>
      <vt:lpstr>Wetgeving &amp; Rijksbeleid</vt:lpstr>
      <vt:lpstr>Wetgeving &amp; Rijksbeleid</vt:lpstr>
      <vt:lpstr>Wetgeving &amp; Rijksbeleid</vt:lpstr>
      <vt:lpstr>Wetgeving &amp; Rijksbeleid</vt:lpstr>
      <vt:lpstr>Intern Mobiliteitsbeleid</vt:lpstr>
      <vt:lpstr>Inventariseer de vervoerskilometer (per locatie)</vt:lpstr>
      <vt:lpstr>Nulmeting</vt:lpstr>
      <vt:lpstr>Nulmeting</vt:lpstr>
      <vt:lpstr>Nulmeting</vt:lpstr>
      <vt:lpstr>Nulmeting - Voorbeelden</vt:lpstr>
      <vt:lpstr>Uitgelicht: Aanpak duurzame mobiliteit</vt:lpstr>
      <vt:lpstr>Maatregelen</vt:lpstr>
      <vt:lpstr>Subsidies &amp; financiële regelingen</vt:lpstr>
      <vt:lpstr>Voorbeeld</vt:lpstr>
      <vt:lpstr>Lancering Draaiboek Duurzame Mobiliteit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Anne-marije Scheffe</dc:creator>
  <cp:lastModifiedBy>Marijke Hegger (Stimular)</cp:lastModifiedBy>
  <cp:revision>61</cp:revision>
  <dcterms:created xsi:type="dcterms:W3CDTF">2020-12-09T15:25:13Z</dcterms:created>
  <dcterms:modified xsi:type="dcterms:W3CDTF">2021-09-28T10:10:20Z</dcterms:modified>
</cp:coreProperties>
</file>