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79" r:id="rId5"/>
    <p:sldId id="280" r:id="rId6"/>
    <p:sldId id="273"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86" autoAdjust="0"/>
    <p:restoredTop sz="94660"/>
  </p:normalViewPr>
  <p:slideViewPr>
    <p:cSldViewPr snapToGrid="0">
      <p:cViewPr varScale="1">
        <p:scale>
          <a:sx n="55" d="100"/>
          <a:sy n="55" d="100"/>
        </p:scale>
        <p:origin x="114" y="1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A4BFCC-B18C-47C6-AA16-E79AA88CA00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7FE1CE3-78C3-4B58-B0E9-6D7C87520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4F2DAEA-DAF1-480D-85B2-FAFD055FD4AD}"/>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5" name="Tijdelijke aanduiding voor voettekst 4">
            <a:extLst>
              <a:ext uri="{FF2B5EF4-FFF2-40B4-BE49-F238E27FC236}">
                <a16:creationId xmlns:a16="http://schemas.microsoft.com/office/drawing/2014/main" id="{C54D42E3-0235-475D-8B43-8CC791508E8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2DA5CEE-A4D2-466C-B139-D3FD7FF2DFF7}"/>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328356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46F2D-287E-4AC4-B226-62FD8F68CE9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0623817-BD73-4FF5-A595-A3100884E06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57D3918-3A54-46A7-AADE-C05793D1378F}"/>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5" name="Tijdelijke aanduiding voor voettekst 4">
            <a:extLst>
              <a:ext uri="{FF2B5EF4-FFF2-40B4-BE49-F238E27FC236}">
                <a16:creationId xmlns:a16="http://schemas.microsoft.com/office/drawing/2014/main" id="{5A7B6811-834F-4EDD-9B07-AEB9756222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1832BBD-D917-4897-A6E7-57C80C49E7BF}"/>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184207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131943A-A25A-4D64-83DA-57FE710C8D1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2939F05-97A1-4004-A44D-064094993D04}"/>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143C78B-98A2-4F70-A662-E7D4EE20C5FE}"/>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5" name="Tijdelijke aanduiding voor voettekst 4">
            <a:extLst>
              <a:ext uri="{FF2B5EF4-FFF2-40B4-BE49-F238E27FC236}">
                <a16:creationId xmlns:a16="http://schemas.microsoft.com/office/drawing/2014/main" id="{0F2F9FB1-B45E-4950-A8A3-9773A1BADCB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EBAA8C1-8D71-4F70-BFDC-166624D60FE2}"/>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360127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CDD663-BB83-48ED-86DF-9468867E354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3B5D1B2-E4BC-47D7-B492-D91899FDC54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0F883D9-0954-45D5-B37C-3F6636882FA9}"/>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5" name="Tijdelijke aanduiding voor voettekst 4">
            <a:extLst>
              <a:ext uri="{FF2B5EF4-FFF2-40B4-BE49-F238E27FC236}">
                <a16:creationId xmlns:a16="http://schemas.microsoft.com/office/drawing/2014/main" id="{74749B7F-A901-475C-A09D-2FFA6E69F6C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D6F3449-BFCB-4A1C-9189-B30CCD05834B}"/>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343237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D6CE3-12CA-492E-9DED-64CADC0B85F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93911A3-BD8E-4E71-A92B-D7071C0559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E9278748-F260-46A2-8769-C8F4963B6E7B}"/>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5" name="Tijdelijke aanduiding voor voettekst 4">
            <a:extLst>
              <a:ext uri="{FF2B5EF4-FFF2-40B4-BE49-F238E27FC236}">
                <a16:creationId xmlns:a16="http://schemas.microsoft.com/office/drawing/2014/main" id="{F3BFADA2-560D-419B-837F-6E1DD9E324E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363FAB8-7830-426C-8F91-AE84D416D858}"/>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327068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71DFFA-C583-4AA9-AFE8-67210124972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9667953-DC51-407A-BF43-4638AE2FF8B7}"/>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A5F141F-0241-4D20-B8BD-99D5BB72767F}"/>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C728AF0-2A5D-43EA-A7BC-4FC51DF6D3F1}"/>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6" name="Tijdelijke aanduiding voor voettekst 5">
            <a:extLst>
              <a:ext uri="{FF2B5EF4-FFF2-40B4-BE49-F238E27FC236}">
                <a16:creationId xmlns:a16="http://schemas.microsoft.com/office/drawing/2014/main" id="{1849A649-F95D-40FF-9D99-C2CE52E024E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08427FA-CB49-4078-850F-501294DF2344}"/>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262948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DD8B15-0F14-44BF-BD47-C0F4BBC05D5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B6FD60D-31BD-4D7B-B909-82478F17F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B4BEAFB1-A233-4234-940F-8C567ACCC03F}"/>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C85EBD1-07A3-4898-B884-DA6CCC17C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BBC9937D-1BE5-4C97-9BB2-66DB13D474B6}"/>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48BE10B-B968-4A03-A871-4AE9712E33A8}"/>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8" name="Tijdelijke aanduiding voor voettekst 7">
            <a:extLst>
              <a:ext uri="{FF2B5EF4-FFF2-40B4-BE49-F238E27FC236}">
                <a16:creationId xmlns:a16="http://schemas.microsoft.com/office/drawing/2014/main" id="{85E808CC-68C7-438E-BC37-26620CFBEA4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60560AA-24C8-4FD5-AD4F-5ADC3721D5E0}"/>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166212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AADBCB-C294-416A-A01A-EBA909EF4E1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389FB10-C7BE-4DB0-A003-8934B4CB70BA}"/>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4" name="Tijdelijke aanduiding voor voettekst 3">
            <a:extLst>
              <a:ext uri="{FF2B5EF4-FFF2-40B4-BE49-F238E27FC236}">
                <a16:creationId xmlns:a16="http://schemas.microsoft.com/office/drawing/2014/main" id="{0F1D5DD2-3520-4F14-B462-F47FEC7366D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3C143D7-6CDF-4BC4-8AFC-C5D80485910E}"/>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108652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2800673-C37F-4800-83C8-50816B50633E}"/>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3" name="Tijdelijke aanduiding voor voettekst 2">
            <a:extLst>
              <a:ext uri="{FF2B5EF4-FFF2-40B4-BE49-F238E27FC236}">
                <a16:creationId xmlns:a16="http://schemas.microsoft.com/office/drawing/2014/main" id="{2E0049AE-515A-4809-ABE0-BDC0D07CC08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8F2DDE7-96C3-40D8-A1A9-18F8FFE9BCAA}"/>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164240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2BED7D-AD85-4B3E-8BC3-3C1E3F0B736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AD418F2-8D41-43BF-AB96-E89B37316D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EB0AF0E-2E13-4D35-A118-6C0868AD6D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EA23326B-AB48-4BBF-ADE6-5B7EA04F891C}"/>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6" name="Tijdelijke aanduiding voor voettekst 5">
            <a:extLst>
              <a:ext uri="{FF2B5EF4-FFF2-40B4-BE49-F238E27FC236}">
                <a16:creationId xmlns:a16="http://schemas.microsoft.com/office/drawing/2014/main" id="{C29CE72F-F248-4497-8F46-88BEECB5CE0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CB66DDE-8EBA-4997-BACB-AF6CE88C4919}"/>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125289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19DCDC-5586-456C-AF7E-E2A69465192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C320ACC-7568-40C9-80FA-03E4B7DAD6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B17B238-42B4-414A-84C2-34818070C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AA9B2E2-9E01-4177-84BA-F12F109C0E46}"/>
              </a:ext>
            </a:extLst>
          </p:cNvPr>
          <p:cNvSpPr>
            <a:spLocks noGrp="1"/>
          </p:cNvSpPr>
          <p:nvPr>
            <p:ph type="dt" sz="half" idx="10"/>
          </p:nvPr>
        </p:nvSpPr>
        <p:spPr/>
        <p:txBody>
          <a:bodyPr/>
          <a:lstStyle/>
          <a:p>
            <a:fld id="{301D909A-76F3-412F-AF45-3129262216CB}" type="datetimeFigureOut">
              <a:rPr lang="nl-NL" smtClean="0"/>
              <a:t>6-7-2021</a:t>
            </a:fld>
            <a:endParaRPr lang="nl-NL"/>
          </a:p>
        </p:txBody>
      </p:sp>
      <p:sp>
        <p:nvSpPr>
          <p:cNvPr id="6" name="Tijdelijke aanduiding voor voettekst 5">
            <a:extLst>
              <a:ext uri="{FF2B5EF4-FFF2-40B4-BE49-F238E27FC236}">
                <a16:creationId xmlns:a16="http://schemas.microsoft.com/office/drawing/2014/main" id="{56407161-EDDC-49FA-A64F-79DBA0EFCE5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41C3E61-3283-43D8-9B84-2C438F27ABA0}"/>
              </a:ext>
            </a:extLst>
          </p:cNvPr>
          <p:cNvSpPr>
            <a:spLocks noGrp="1"/>
          </p:cNvSpPr>
          <p:nvPr>
            <p:ph type="sldNum" sz="quarter" idx="12"/>
          </p:nvPr>
        </p:nvSpPr>
        <p:spPr/>
        <p:txBody>
          <a:bodyPr/>
          <a:lstStyle/>
          <a:p>
            <a:fld id="{682B280B-7C54-40F1-9F3F-74007D21ED9E}" type="slidenum">
              <a:rPr lang="nl-NL" smtClean="0"/>
              <a:t>‹nr.›</a:t>
            </a:fld>
            <a:endParaRPr lang="nl-NL"/>
          </a:p>
        </p:txBody>
      </p:sp>
    </p:spTree>
    <p:extLst>
      <p:ext uri="{BB962C8B-B14F-4D97-AF65-F5344CB8AC3E}">
        <p14:creationId xmlns:p14="http://schemas.microsoft.com/office/powerpoint/2010/main" val="285022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BDF247B-F694-4BB6-AAB7-A97E152CA9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9C0A58F-79E6-4826-810D-01B323630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AB8CA47-9CBC-4E8D-BC7F-6BC60C9EA0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D909A-76F3-412F-AF45-3129262216CB}" type="datetimeFigureOut">
              <a:rPr lang="nl-NL" smtClean="0"/>
              <a:t>6-7-2021</a:t>
            </a:fld>
            <a:endParaRPr lang="nl-NL"/>
          </a:p>
        </p:txBody>
      </p:sp>
      <p:sp>
        <p:nvSpPr>
          <p:cNvPr id="5" name="Tijdelijke aanduiding voor voettekst 4">
            <a:extLst>
              <a:ext uri="{FF2B5EF4-FFF2-40B4-BE49-F238E27FC236}">
                <a16:creationId xmlns:a16="http://schemas.microsoft.com/office/drawing/2014/main" id="{045B1851-0943-44D5-9836-D58BDE92EA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C910FC8-9A2E-43B8-ACEB-A558CB9CF8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B280B-7C54-40F1-9F3F-74007D21ED9E}" type="slidenum">
              <a:rPr lang="nl-NL" smtClean="0"/>
              <a:t>‹nr.›</a:t>
            </a:fld>
            <a:endParaRPr lang="nl-NL"/>
          </a:p>
        </p:txBody>
      </p:sp>
      <p:sp>
        <p:nvSpPr>
          <p:cNvPr id="7" name="Tekstvak 6">
            <a:extLst>
              <a:ext uri="{FF2B5EF4-FFF2-40B4-BE49-F238E27FC236}">
                <a16:creationId xmlns:a16="http://schemas.microsoft.com/office/drawing/2014/main" id="{381331D1-1443-4E45-90A4-9FC998636B18}"/>
              </a:ext>
            </a:extLst>
          </p:cNvPr>
          <p:cNvSpPr txBox="1">
            <a:spLocks noChangeArrowheads="1"/>
          </p:cNvSpPr>
          <p:nvPr userDrawn="1"/>
        </p:nvSpPr>
        <p:spPr bwMode="auto">
          <a:xfrm>
            <a:off x="0" y="6538912"/>
            <a:ext cx="12192000" cy="319088"/>
          </a:xfrm>
          <a:prstGeom prst="rect">
            <a:avLst/>
          </a:prstGeom>
          <a:solidFill>
            <a:srgbClr val="008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nl-NL"/>
          </a:p>
        </p:txBody>
      </p:sp>
      <p:pic>
        <p:nvPicPr>
          <p:cNvPr id="8" name="Afbeelding 6">
            <a:extLst>
              <a:ext uri="{FF2B5EF4-FFF2-40B4-BE49-F238E27FC236}">
                <a16:creationId xmlns:a16="http://schemas.microsoft.com/office/drawing/2014/main" id="{FFF9613E-B440-44B7-8DC7-AEA82891EF3F}"/>
              </a:ext>
            </a:extLst>
          </p:cNvPr>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66504" y="5883274"/>
            <a:ext cx="4049713"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Afbeelding 9">
            <a:extLst>
              <a:ext uri="{FF2B5EF4-FFF2-40B4-BE49-F238E27FC236}">
                <a16:creationId xmlns:a16="http://schemas.microsoft.com/office/drawing/2014/main" id="{0F21026B-30BD-4830-A09C-1FD20605FF38}"/>
              </a:ext>
            </a:extLst>
          </p:cNvPr>
          <p:cNvPicPr/>
          <p:nvPr userDrawn="1"/>
        </p:nvPicPr>
        <p:blipFill rotWithShape="1">
          <a:blip r:embed="rId14">
            <a:extLst>
              <a:ext uri="{28A0092B-C50C-407E-A947-70E740481C1C}">
                <a14:useLocalDpi xmlns:a14="http://schemas.microsoft.com/office/drawing/2010/main"/>
              </a:ext>
            </a:extLst>
          </a:blip>
          <a:srcRect/>
          <a:stretch/>
        </p:blipFill>
        <p:spPr bwMode="auto">
          <a:xfrm>
            <a:off x="11045074" y="0"/>
            <a:ext cx="617451" cy="65389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65697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ebree@milieuplatformzorg.nl"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ilieuplatformzorg.nl/bibliotheek/webina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a:lum bright="70000" contrast="-70000"/>
            <a:extLst>
              <a:ext uri="{28A0092B-C50C-407E-A947-70E740481C1C}">
                <a14:useLocalDpi xmlns:a14="http://schemas.microsoft.com/office/drawing/2010/main"/>
              </a:ext>
            </a:extLst>
          </a:blip>
          <a:srcRect/>
          <a:stretch/>
        </p:blipFill>
        <p:spPr bwMode="auto">
          <a:xfrm>
            <a:off x="0" y="1044680"/>
            <a:ext cx="2001895" cy="401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el 1">
            <a:extLst>
              <a:ext uri="{FF2B5EF4-FFF2-40B4-BE49-F238E27FC236}">
                <a16:creationId xmlns:a16="http://schemas.microsoft.com/office/drawing/2014/main" id="{062B35D4-1B5C-46E7-B5B3-217DB3C34CCE}"/>
              </a:ext>
            </a:extLst>
          </p:cNvPr>
          <p:cNvSpPr>
            <a:spLocks noGrp="1"/>
          </p:cNvSpPr>
          <p:nvPr>
            <p:ph type="ctrTitle"/>
          </p:nvPr>
        </p:nvSpPr>
        <p:spPr>
          <a:xfrm>
            <a:off x="595086" y="197753"/>
            <a:ext cx="10464799" cy="2496727"/>
          </a:xfrm>
        </p:spPr>
        <p:txBody>
          <a:bodyPr>
            <a:normAutofit/>
          </a:bodyPr>
          <a:lstStyle/>
          <a:p>
            <a:r>
              <a:rPr lang="nl-NL" sz="7200" b="1" dirty="0" err="1">
                <a:solidFill>
                  <a:schemeClr val="accent2"/>
                </a:solidFill>
              </a:rPr>
              <a:t>Healing</a:t>
            </a:r>
            <a:r>
              <a:rPr lang="nl-NL" sz="7200" b="1" dirty="0">
                <a:solidFill>
                  <a:schemeClr val="accent2"/>
                </a:solidFill>
              </a:rPr>
              <a:t> environment</a:t>
            </a:r>
          </a:p>
        </p:txBody>
      </p:sp>
      <p:sp>
        <p:nvSpPr>
          <p:cNvPr id="5" name="Ondertitel 2">
            <a:extLst>
              <a:ext uri="{FF2B5EF4-FFF2-40B4-BE49-F238E27FC236}">
                <a16:creationId xmlns:a16="http://schemas.microsoft.com/office/drawing/2014/main" id="{74FF561F-8EED-44E0-85B8-F0727C3F315C}"/>
              </a:ext>
            </a:extLst>
          </p:cNvPr>
          <p:cNvSpPr>
            <a:spLocks noGrp="1"/>
          </p:cNvSpPr>
          <p:nvPr>
            <p:ph type="subTitle" idx="1"/>
          </p:nvPr>
        </p:nvSpPr>
        <p:spPr>
          <a:xfrm>
            <a:off x="595086" y="2615500"/>
            <a:ext cx="10464800" cy="1438742"/>
          </a:xfrm>
        </p:spPr>
        <p:txBody>
          <a:bodyPr>
            <a:normAutofit/>
          </a:bodyPr>
          <a:lstStyle/>
          <a:p>
            <a:r>
              <a:rPr lang="nl-NL" sz="3600" b="1" dirty="0">
                <a:solidFill>
                  <a:schemeClr val="accent6"/>
                </a:solidFill>
              </a:rPr>
              <a:t>Milieuthermometer Zorg</a:t>
            </a:r>
          </a:p>
        </p:txBody>
      </p:sp>
      <p:sp>
        <p:nvSpPr>
          <p:cNvPr id="6" name="Tijdelijke aanduiding voor inhoud 2">
            <a:extLst>
              <a:ext uri="{FF2B5EF4-FFF2-40B4-BE49-F238E27FC236}">
                <a16:creationId xmlns:a16="http://schemas.microsoft.com/office/drawing/2014/main" id="{7605DDF8-A75A-43FB-A35D-FF0D9AF48E0B}"/>
              </a:ext>
            </a:extLst>
          </p:cNvPr>
          <p:cNvSpPr txBox="1">
            <a:spLocks/>
          </p:cNvSpPr>
          <p:nvPr/>
        </p:nvSpPr>
        <p:spPr>
          <a:xfrm>
            <a:off x="6645239" y="5211184"/>
            <a:ext cx="3847722" cy="11449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pPr>
            <a:r>
              <a:rPr lang="nl-NL" sz="1900" b="1" dirty="0">
                <a:solidFill>
                  <a:schemeClr val="accent6"/>
                </a:solidFill>
              </a:rPr>
              <a:t>Milieuplatform Zorgsector</a:t>
            </a:r>
          </a:p>
          <a:p>
            <a:pPr algn="r">
              <a:lnSpc>
                <a:spcPct val="100000"/>
              </a:lnSpc>
            </a:pPr>
            <a:r>
              <a:rPr lang="nl-NL" sz="1900" dirty="0">
                <a:solidFill>
                  <a:schemeClr val="accent6"/>
                </a:solidFill>
                <a:hlinkClick r:id="rId3"/>
              </a:rPr>
              <a:t>info@milieuplatformzorg.nl</a:t>
            </a:r>
            <a:endParaRPr lang="nl-NL" sz="1900" dirty="0">
              <a:solidFill>
                <a:schemeClr val="accent6"/>
              </a:solidFill>
            </a:endParaRPr>
          </a:p>
          <a:p>
            <a:pPr algn="r"/>
            <a:endParaRPr lang="nl-NL" sz="1900" dirty="0">
              <a:solidFill>
                <a:schemeClr val="accent6"/>
              </a:solidFill>
            </a:endParaRPr>
          </a:p>
          <a:p>
            <a:pPr algn="r"/>
            <a:endParaRPr lang="nl-NL" sz="1600" dirty="0">
              <a:solidFill>
                <a:schemeClr val="accent6"/>
              </a:solidFill>
            </a:endParaRPr>
          </a:p>
        </p:txBody>
      </p:sp>
    </p:spTree>
    <p:extLst>
      <p:ext uri="{BB962C8B-B14F-4D97-AF65-F5344CB8AC3E}">
        <p14:creationId xmlns:p14="http://schemas.microsoft.com/office/powerpoint/2010/main" val="260944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7605DDF8-A75A-43FB-A35D-FF0D9AF48E0B}"/>
              </a:ext>
            </a:extLst>
          </p:cNvPr>
          <p:cNvSpPr txBox="1">
            <a:spLocks/>
          </p:cNvSpPr>
          <p:nvPr/>
        </p:nvSpPr>
        <p:spPr>
          <a:xfrm>
            <a:off x="442913" y="1808163"/>
            <a:ext cx="11306175" cy="43576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nl-NL" dirty="0"/>
              <a:t>Waarom dit thema?</a:t>
            </a:r>
          </a:p>
          <a:p>
            <a:pPr marL="342900" indent="-342900" algn="l">
              <a:buFont typeface="Arial" panose="020B0604020202020204" pitchFamily="34" charset="0"/>
              <a:buChar char="•"/>
            </a:pPr>
            <a:r>
              <a:rPr lang="nl-NL" dirty="0"/>
              <a:t>Nieuwe eisen</a:t>
            </a:r>
          </a:p>
          <a:p>
            <a:pPr marL="342900" indent="-342900" algn="l">
              <a:buFont typeface="Arial" panose="020B0604020202020204" pitchFamily="34" charset="0"/>
              <a:buChar char="•"/>
            </a:pPr>
            <a:r>
              <a:rPr lang="nl-NL" dirty="0"/>
              <a:t>Presentatie Tim Beuker BBA</a:t>
            </a:r>
          </a:p>
          <a:p>
            <a:pPr marL="342900" indent="-342900" algn="l">
              <a:buFont typeface="Arial" panose="020B0604020202020204" pitchFamily="34" charset="0"/>
              <a:buChar char="•"/>
            </a:pPr>
            <a:r>
              <a:rPr lang="nl-NL" dirty="0"/>
              <a:t>Vragen?</a:t>
            </a:r>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
        <p:nvSpPr>
          <p:cNvPr id="3" name="Titel 1">
            <a:extLst>
              <a:ext uri="{FF2B5EF4-FFF2-40B4-BE49-F238E27FC236}">
                <a16:creationId xmlns:a16="http://schemas.microsoft.com/office/drawing/2014/main" id="{AAD42C09-3416-4C7B-9435-2D3531ED365E}"/>
              </a:ext>
            </a:extLst>
          </p:cNvPr>
          <p:cNvSpPr txBox="1">
            <a:spLocks/>
          </p:cNvSpPr>
          <p:nvPr/>
        </p:nvSpPr>
        <p:spPr>
          <a:xfrm>
            <a:off x="442912" y="873124"/>
            <a:ext cx="11307600" cy="827089"/>
          </a:xfrm>
          <a:prstGeom prst="rect">
            <a:avLst/>
          </a:prstGeom>
        </p:spPr>
        <p:txBody>
          <a:bodyPr vert="horz" lIns="0" tIns="0" rIns="0" bIns="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b="1" dirty="0">
                <a:solidFill>
                  <a:schemeClr val="accent2"/>
                </a:solidFill>
              </a:rPr>
              <a:t>Inhoud lezing</a:t>
            </a:r>
          </a:p>
        </p:txBody>
      </p:sp>
    </p:spTree>
    <p:extLst>
      <p:ext uri="{BB962C8B-B14F-4D97-AF65-F5344CB8AC3E}">
        <p14:creationId xmlns:p14="http://schemas.microsoft.com/office/powerpoint/2010/main" val="229817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7605DDF8-A75A-43FB-A35D-FF0D9AF48E0B}"/>
              </a:ext>
            </a:extLst>
          </p:cNvPr>
          <p:cNvSpPr txBox="1">
            <a:spLocks/>
          </p:cNvSpPr>
          <p:nvPr/>
        </p:nvSpPr>
        <p:spPr>
          <a:xfrm>
            <a:off x="442913" y="1808163"/>
            <a:ext cx="11306175" cy="43576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
        <p:nvSpPr>
          <p:cNvPr id="3" name="Titel 1">
            <a:extLst>
              <a:ext uri="{FF2B5EF4-FFF2-40B4-BE49-F238E27FC236}">
                <a16:creationId xmlns:a16="http://schemas.microsoft.com/office/drawing/2014/main" id="{AAD42C09-3416-4C7B-9435-2D3531ED365E}"/>
              </a:ext>
            </a:extLst>
          </p:cNvPr>
          <p:cNvSpPr txBox="1">
            <a:spLocks/>
          </p:cNvSpPr>
          <p:nvPr/>
        </p:nvSpPr>
        <p:spPr>
          <a:xfrm>
            <a:off x="442912" y="178855"/>
            <a:ext cx="11307600" cy="827089"/>
          </a:xfrm>
          <a:prstGeom prst="rect">
            <a:avLst/>
          </a:prstGeom>
        </p:spPr>
        <p:txBody>
          <a:bodyPr vert="horz" lIns="0" tIns="0" rIns="0" bIns="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err="1">
                <a:solidFill>
                  <a:schemeClr val="accent2"/>
                </a:solidFill>
              </a:rPr>
              <a:t>Gezondheidsbevorderende</a:t>
            </a:r>
            <a:r>
              <a:rPr lang="nl-NL" sz="4400" b="1" dirty="0">
                <a:solidFill>
                  <a:schemeClr val="accent2"/>
                </a:solidFill>
              </a:rPr>
              <a:t> omgeving in de zorg</a:t>
            </a:r>
          </a:p>
        </p:txBody>
      </p:sp>
      <p:sp>
        <p:nvSpPr>
          <p:cNvPr id="6" name="Tekstvak 5">
            <a:extLst>
              <a:ext uri="{FF2B5EF4-FFF2-40B4-BE49-F238E27FC236}">
                <a16:creationId xmlns:a16="http://schemas.microsoft.com/office/drawing/2014/main" id="{A35D9565-4AE2-403E-8243-B71F4C3B7174}"/>
              </a:ext>
            </a:extLst>
          </p:cNvPr>
          <p:cNvSpPr txBox="1"/>
          <p:nvPr/>
        </p:nvSpPr>
        <p:spPr>
          <a:xfrm>
            <a:off x="442912" y="1515533"/>
            <a:ext cx="10961688" cy="3046988"/>
          </a:xfrm>
          <a:prstGeom prst="rect">
            <a:avLst/>
          </a:prstGeom>
          <a:noFill/>
        </p:spPr>
        <p:txBody>
          <a:bodyPr wrap="square" rtlCol="0">
            <a:spAutoFit/>
          </a:bodyPr>
          <a:lstStyle/>
          <a:p>
            <a:r>
              <a:rPr lang="nl-NL" sz="2400" dirty="0"/>
              <a:t>De partijen van de Green Deal verduurzamen de zorg door:</a:t>
            </a:r>
          </a:p>
          <a:p>
            <a:endParaRPr lang="nl-NL" sz="2400" dirty="0"/>
          </a:p>
          <a:p>
            <a:pPr marL="285750" indent="-285750">
              <a:buFont typeface="Arial" panose="020B0604020202020204" pitchFamily="34" charset="0"/>
              <a:buChar char="•"/>
            </a:pPr>
            <a:r>
              <a:rPr lang="nl-NL" sz="2400" dirty="0"/>
              <a:t>de CO</a:t>
            </a:r>
            <a:r>
              <a:rPr lang="nl-NL" sz="2400" baseline="-25000" dirty="0"/>
              <a:t>2</a:t>
            </a:r>
            <a:r>
              <a:rPr lang="nl-NL" sz="2400" dirty="0"/>
              <a:t>-emissie van de zorgsector terug te dringen</a:t>
            </a:r>
          </a:p>
          <a:p>
            <a:pPr marL="285750" indent="-285750">
              <a:buFont typeface="Arial" panose="020B0604020202020204" pitchFamily="34" charset="0"/>
              <a:buChar char="•"/>
            </a:pPr>
            <a:r>
              <a:rPr lang="nl-NL" sz="2400" dirty="0"/>
              <a:t>circulair werken te bevorderen</a:t>
            </a:r>
          </a:p>
          <a:p>
            <a:pPr marL="285750" indent="-285750">
              <a:buFont typeface="Arial" panose="020B0604020202020204" pitchFamily="34" charset="0"/>
              <a:buChar char="•"/>
            </a:pPr>
            <a:r>
              <a:rPr lang="nl-NL" sz="2400" dirty="0"/>
              <a:t>de hoeveelheid medicijnresten in oppervlaktewater en grondwater terug te dringen</a:t>
            </a:r>
          </a:p>
          <a:p>
            <a:pPr marL="285750" indent="-285750">
              <a:buFont typeface="Arial" panose="020B0604020202020204" pitchFamily="34" charset="0"/>
              <a:buChar char="•"/>
            </a:pPr>
            <a:r>
              <a:rPr lang="nl-NL" sz="2400" u="sng" dirty="0"/>
              <a:t>het creëren van een leefomgeving in en buiten zorginstellingen die de gezondheid van iedereen bevordert</a:t>
            </a:r>
          </a:p>
          <a:p>
            <a:endParaRPr lang="nl-NL" sz="2400" dirty="0"/>
          </a:p>
        </p:txBody>
      </p:sp>
    </p:spTree>
    <p:extLst>
      <p:ext uri="{BB962C8B-B14F-4D97-AF65-F5344CB8AC3E}">
        <p14:creationId xmlns:p14="http://schemas.microsoft.com/office/powerpoint/2010/main" val="1341748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7605DDF8-A75A-43FB-A35D-FF0D9AF48E0B}"/>
              </a:ext>
            </a:extLst>
          </p:cNvPr>
          <p:cNvSpPr txBox="1">
            <a:spLocks/>
          </p:cNvSpPr>
          <p:nvPr/>
        </p:nvSpPr>
        <p:spPr>
          <a:xfrm>
            <a:off x="442913" y="1808163"/>
            <a:ext cx="11306175" cy="43576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
        <p:nvSpPr>
          <p:cNvPr id="3" name="Titel 1">
            <a:extLst>
              <a:ext uri="{FF2B5EF4-FFF2-40B4-BE49-F238E27FC236}">
                <a16:creationId xmlns:a16="http://schemas.microsoft.com/office/drawing/2014/main" id="{AAD42C09-3416-4C7B-9435-2D3531ED365E}"/>
              </a:ext>
            </a:extLst>
          </p:cNvPr>
          <p:cNvSpPr txBox="1">
            <a:spLocks/>
          </p:cNvSpPr>
          <p:nvPr/>
        </p:nvSpPr>
        <p:spPr>
          <a:xfrm>
            <a:off x="442912" y="178855"/>
            <a:ext cx="11307600" cy="827089"/>
          </a:xfrm>
          <a:prstGeom prst="rect">
            <a:avLst/>
          </a:prstGeom>
        </p:spPr>
        <p:txBody>
          <a:bodyPr vert="horz" lIns="0" tIns="0" rIns="0" bIns="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err="1">
                <a:solidFill>
                  <a:schemeClr val="accent2"/>
                </a:solidFill>
              </a:rPr>
              <a:t>Gezondheidsbevorderende</a:t>
            </a:r>
            <a:r>
              <a:rPr lang="nl-NL" sz="4400" b="1" dirty="0">
                <a:solidFill>
                  <a:schemeClr val="accent2"/>
                </a:solidFill>
              </a:rPr>
              <a:t> omgeving in de zorg</a:t>
            </a:r>
          </a:p>
        </p:txBody>
      </p:sp>
      <p:pic>
        <p:nvPicPr>
          <p:cNvPr id="4" name="Afbeelding 3">
            <a:extLst>
              <a:ext uri="{FF2B5EF4-FFF2-40B4-BE49-F238E27FC236}">
                <a16:creationId xmlns:a16="http://schemas.microsoft.com/office/drawing/2014/main" id="{815599D2-F4E5-47B8-8C9E-1439B9DAC9A1}"/>
              </a:ext>
            </a:extLst>
          </p:cNvPr>
          <p:cNvPicPr>
            <a:picLocks noChangeAspect="1"/>
          </p:cNvPicPr>
          <p:nvPr/>
        </p:nvPicPr>
        <p:blipFill>
          <a:blip r:embed="rId2"/>
          <a:stretch>
            <a:fillRect/>
          </a:stretch>
        </p:blipFill>
        <p:spPr>
          <a:xfrm>
            <a:off x="7282392" y="2760082"/>
            <a:ext cx="3598333" cy="3592622"/>
          </a:xfrm>
          <a:prstGeom prst="rect">
            <a:avLst/>
          </a:prstGeom>
        </p:spPr>
      </p:pic>
      <p:sp>
        <p:nvSpPr>
          <p:cNvPr id="5" name="Tekstvak 4">
            <a:extLst>
              <a:ext uri="{FF2B5EF4-FFF2-40B4-BE49-F238E27FC236}">
                <a16:creationId xmlns:a16="http://schemas.microsoft.com/office/drawing/2014/main" id="{784A200F-911B-45AA-84B9-CB328635E2CB}"/>
              </a:ext>
            </a:extLst>
          </p:cNvPr>
          <p:cNvSpPr txBox="1"/>
          <p:nvPr/>
        </p:nvSpPr>
        <p:spPr>
          <a:xfrm>
            <a:off x="7430558" y="6144068"/>
            <a:ext cx="3302000" cy="430887"/>
          </a:xfrm>
          <a:prstGeom prst="rect">
            <a:avLst/>
          </a:prstGeom>
          <a:noFill/>
        </p:spPr>
        <p:txBody>
          <a:bodyPr wrap="square" rtlCol="0">
            <a:spAutoFit/>
          </a:bodyPr>
          <a:lstStyle/>
          <a:p>
            <a:r>
              <a:rPr lang="nl-NL" sz="1050" dirty="0"/>
              <a:t>Bron: </a:t>
            </a:r>
            <a:r>
              <a:rPr lang="nl-NL" sz="1050" dirty="0" err="1"/>
              <a:t>Gezondheidsbevorderende</a:t>
            </a:r>
            <a:r>
              <a:rPr lang="nl-NL" sz="1050" dirty="0"/>
              <a:t> zorgomgeving een beknopte verkenning - RIVM</a:t>
            </a:r>
          </a:p>
        </p:txBody>
      </p:sp>
      <p:sp>
        <p:nvSpPr>
          <p:cNvPr id="7" name="Tekstvak 6">
            <a:extLst>
              <a:ext uri="{FF2B5EF4-FFF2-40B4-BE49-F238E27FC236}">
                <a16:creationId xmlns:a16="http://schemas.microsoft.com/office/drawing/2014/main" id="{2860F1BA-B6AE-4D13-BA03-A255797EA4AA}"/>
              </a:ext>
            </a:extLst>
          </p:cNvPr>
          <p:cNvSpPr txBox="1"/>
          <p:nvPr/>
        </p:nvSpPr>
        <p:spPr>
          <a:xfrm>
            <a:off x="358775" y="1592720"/>
            <a:ext cx="9360958" cy="1569660"/>
          </a:xfrm>
          <a:prstGeom prst="rect">
            <a:avLst/>
          </a:prstGeom>
          <a:noFill/>
        </p:spPr>
        <p:txBody>
          <a:bodyPr wrap="square" rtlCol="0">
            <a:spAutoFit/>
          </a:bodyPr>
          <a:lstStyle/>
          <a:p>
            <a:r>
              <a:rPr lang="nl-NL" sz="2400" dirty="0"/>
              <a:t>RIVM: Een </a:t>
            </a:r>
            <a:r>
              <a:rPr lang="nl-NL" sz="2400" dirty="0" err="1"/>
              <a:t>gezondheidsbevorderende</a:t>
            </a:r>
            <a:r>
              <a:rPr lang="nl-NL" sz="2400" dirty="0"/>
              <a:t> leef- en werkomgeving is een omgeving die uitnodigt tot gezond gedrag,  gezond gedrag faciliteert en erop gericht is om de gezondheid en het welzijn van patiënten, bezoekers en medewerkers te bevorderen en hun stress te verminderen.</a:t>
            </a:r>
          </a:p>
        </p:txBody>
      </p:sp>
    </p:spTree>
    <p:extLst>
      <p:ext uri="{BB962C8B-B14F-4D97-AF65-F5344CB8AC3E}">
        <p14:creationId xmlns:p14="http://schemas.microsoft.com/office/powerpoint/2010/main" val="55828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7605DDF8-A75A-43FB-A35D-FF0D9AF48E0B}"/>
              </a:ext>
            </a:extLst>
          </p:cNvPr>
          <p:cNvSpPr txBox="1">
            <a:spLocks/>
          </p:cNvSpPr>
          <p:nvPr/>
        </p:nvSpPr>
        <p:spPr>
          <a:xfrm>
            <a:off x="442913" y="1808163"/>
            <a:ext cx="11306175" cy="43576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
        <p:nvSpPr>
          <p:cNvPr id="3" name="Titel 1">
            <a:extLst>
              <a:ext uri="{FF2B5EF4-FFF2-40B4-BE49-F238E27FC236}">
                <a16:creationId xmlns:a16="http://schemas.microsoft.com/office/drawing/2014/main" id="{AAD42C09-3416-4C7B-9435-2D3531ED365E}"/>
              </a:ext>
            </a:extLst>
          </p:cNvPr>
          <p:cNvSpPr txBox="1">
            <a:spLocks/>
          </p:cNvSpPr>
          <p:nvPr/>
        </p:nvSpPr>
        <p:spPr>
          <a:xfrm>
            <a:off x="442912" y="178855"/>
            <a:ext cx="11307600" cy="827089"/>
          </a:xfrm>
          <a:prstGeom prst="rect">
            <a:avLst/>
          </a:prstGeom>
        </p:spPr>
        <p:txBody>
          <a:bodyPr vert="horz" lIns="0" tIns="0" rIns="0" bIns="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400" b="1" dirty="0" err="1">
                <a:solidFill>
                  <a:schemeClr val="accent2"/>
                </a:solidFill>
              </a:rPr>
              <a:t>Gezondheidsbevorderende</a:t>
            </a:r>
            <a:r>
              <a:rPr lang="nl-NL" sz="4400" b="1" dirty="0">
                <a:solidFill>
                  <a:schemeClr val="accent2"/>
                </a:solidFill>
              </a:rPr>
              <a:t> omgeving in MTZ</a:t>
            </a:r>
          </a:p>
        </p:txBody>
      </p:sp>
      <p:sp>
        <p:nvSpPr>
          <p:cNvPr id="6" name="Tekstvak 5">
            <a:extLst>
              <a:ext uri="{FF2B5EF4-FFF2-40B4-BE49-F238E27FC236}">
                <a16:creationId xmlns:a16="http://schemas.microsoft.com/office/drawing/2014/main" id="{445459FC-42E4-43DF-B08F-614C3C2F5AAF}"/>
              </a:ext>
            </a:extLst>
          </p:cNvPr>
          <p:cNvSpPr txBox="1"/>
          <p:nvPr/>
        </p:nvSpPr>
        <p:spPr>
          <a:xfrm>
            <a:off x="703385" y="1652954"/>
            <a:ext cx="9794630" cy="646331"/>
          </a:xfrm>
          <a:prstGeom prst="rect">
            <a:avLst/>
          </a:prstGeom>
          <a:noFill/>
        </p:spPr>
        <p:txBody>
          <a:bodyPr wrap="square" rtlCol="0">
            <a:spAutoFit/>
          </a:bodyPr>
          <a:lstStyle/>
          <a:p>
            <a:r>
              <a:rPr lang="nl-NL" b="1" dirty="0"/>
              <a:t>13.1 Beleid </a:t>
            </a:r>
            <a:r>
              <a:rPr lang="nl-NL" b="1" dirty="0" err="1"/>
              <a:t>healing</a:t>
            </a:r>
            <a:r>
              <a:rPr lang="nl-NL" b="1" dirty="0"/>
              <a:t> environment</a:t>
            </a:r>
          </a:p>
          <a:p>
            <a:r>
              <a:rPr lang="nl-NL" dirty="0"/>
              <a:t>Door beleid op te stellen wordt nagedacht over toekomstige maatregelen en ingrepen.</a:t>
            </a:r>
          </a:p>
        </p:txBody>
      </p:sp>
      <p:sp>
        <p:nvSpPr>
          <p:cNvPr id="8" name="Tekstvak 7">
            <a:extLst>
              <a:ext uri="{FF2B5EF4-FFF2-40B4-BE49-F238E27FC236}">
                <a16:creationId xmlns:a16="http://schemas.microsoft.com/office/drawing/2014/main" id="{9CA0FC2D-8C24-4AD9-BA2C-224C61B0A87A}"/>
              </a:ext>
            </a:extLst>
          </p:cNvPr>
          <p:cNvSpPr txBox="1"/>
          <p:nvPr/>
        </p:nvSpPr>
        <p:spPr>
          <a:xfrm>
            <a:off x="703385" y="2293261"/>
            <a:ext cx="9390184" cy="646331"/>
          </a:xfrm>
          <a:prstGeom prst="rect">
            <a:avLst/>
          </a:prstGeom>
          <a:noFill/>
        </p:spPr>
        <p:txBody>
          <a:bodyPr wrap="square" rtlCol="0">
            <a:spAutoFit/>
          </a:bodyPr>
          <a:lstStyle/>
          <a:p>
            <a:r>
              <a:rPr lang="nl-NL" b="1" dirty="0"/>
              <a:t>13.2 Luchtkwaliteit</a:t>
            </a:r>
          </a:p>
          <a:p>
            <a:r>
              <a:rPr lang="nl-NL" dirty="0"/>
              <a:t>Door metingen uit te voeren wordt gekeken naar de </a:t>
            </a:r>
            <a:r>
              <a:rPr lang="nl-NL" dirty="0" err="1"/>
              <a:t>ventilatievouden</a:t>
            </a:r>
            <a:r>
              <a:rPr lang="nl-NL" dirty="0"/>
              <a:t> en CO2 concentratie. </a:t>
            </a:r>
          </a:p>
        </p:txBody>
      </p:sp>
      <p:sp>
        <p:nvSpPr>
          <p:cNvPr id="9" name="Tekstvak 8">
            <a:extLst>
              <a:ext uri="{FF2B5EF4-FFF2-40B4-BE49-F238E27FC236}">
                <a16:creationId xmlns:a16="http://schemas.microsoft.com/office/drawing/2014/main" id="{ED7085AE-C321-4728-9637-4AEC262FE89F}"/>
              </a:ext>
            </a:extLst>
          </p:cNvPr>
          <p:cNvSpPr txBox="1"/>
          <p:nvPr/>
        </p:nvSpPr>
        <p:spPr>
          <a:xfrm>
            <a:off x="703385" y="3025189"/>
            <a:ext cx="10445261" cy="646331"/>
          </a:xfrm>
          <a:prstGeom prst="rect">
            <a:avLst/>
          </a:prstGeom>
          <a:noFill/>
        </p:spPr>
        <p:txBody>
          <a:bodyPr wrap="square" rtlCol="0">
            <a:spAutoFit/>
          </a:bodyPr>
          <a:lstStyle/>
          <a:p>
            <a:r>
              <a:rPr lang="nl-NL" b="1" dirty="0"/>
              <a:t>13.3 Rookvrije omgeving</a:t>
            </a:r>
          </a:p>
          <a:p>
            <a:r>
              <a:rPr lang="nl-NL" dirty="0"/>
              <a:t>In aanloop naar de rookvrije zorg in 2025 wordt binnen MTZ alvast voorbereid op de rookvrije omgeving.</a:t>
            </a:r>
          </a:p>
        </p:txBody>
      </p:sp>
      <p:sp>
        <p:nvSpPr>
          <p:cNvPr id="10" name="Tekstvak 9">
            <a:extLst>
              <a:ext uri="{FF2B5EF4-FFF2-40B4-BE49-F238E27FC236}">
                <a16:creationId xmlns:a16="http://schemas.microsoft.com/office/drawing/2014/main" id="{70E5A89F-0B88-4066-B04F-F6A62A2E3055}"/>
              </a:ext>
            </a:extLst>
          </p:cNvPr>
          <p:cNvSpPr txBox="1"/>
          <p:nvPr/>
        </p:nvSpPr>
        <p:spPr>
          <a:xfrm>
            <a:off x="703384" y="3812006"/>
            <a:ext cx="7016261" cy="646331"/>
          </a:xfrm>
          <a:prstGeom prst="rect">
            <a:avLst/>
          </a:prstGeom>
          <a:noFill/>
        </p:spPr>
        <p:txBody>
          <a:bodyPr wrap="square" rtlCol="0">
            <a:spAutoFit/>
          </a:bodyPr>
          <a:lstStyle/>
          <a:p>
            <a:r>
              <a:rPr lang="nl-NL" b="1" dirty="0"/>
              <a:t>13.4 Bevorderen beweging</a:t>
            </a:r>
          </a:p>
          <a:p>
            <a:r>
              <a:rPr lang="nl-NL" dirty="0"/>
              <a:t>Beweging bevordert gezondheid en herstel.</a:t>
            </a:r>
          </a:p>
        </p:txBody>
      </p:sp>
      <p:sp>
        <p:nvSpPr>
          <p:cNvPr id="11" name="Tekstvak 10">
            <a:extLst>
              <a:ext uri="{FF2B5EF4-FFF2-40B4-BE49-F238E27FC236}">
                <a16:creationId xmlns:a16="http://schemas.microsoft.com/office/drawing/2014/main" id="{4033CC06-17A1-4DC6-A669-AA305D0A077D}"/>
              </a:ext>
            </a:extLst>
          </p:cNvPr>
          <p:cNvSpPr txBox="1"/>
          <p:nvPr/>
        </p:nvSpPr>
        <p:spPr>
          <a:xfrm>
            <a:off x="703383" y="4666436"/>
            <a:ext cx="9794630" cy="646331"/>
          </a:xfrm>
          <a:prstGeom prst="rect">
            <a:avLst/>
          </a:prstGeom>
          <a:noFill/>
        </p:spPr>
        <p:txBody>
          <a:bodyPr wrap="square" rtlCol="0">
            <a:spAutoFit/>
          </a:bodyPr>
          <a:lstStyle/>
          <a:p>
            <a:r>
              <a:rPr lang="nl-NL" b="1" dirty="0"/>
              <a:t>13.5 </a:t>
            </a:r>
            <a:r>
              <a:rPr lang="nl-NL" b="1" dirty="0" err="1"/>
              <a:t>Binnengroen</a:t>
            </a:r>
            <a:endParaRPr lang="nl-NL" b="1" dirty="0"/>
          </a:p>
          <a:p>
            <a:r>
              <a:rPr lang="nl-NL" dirty="0"/>
              <a:t>Uitzicht op groen (planten of afbeeldingen) heeft een positief effect op de geest. </a:t>
            </a:r>
          </a:p>
        </p:txBody>
      </p:sp>
    </p:spTree>
    <p:extLst>
      <p:ext uri="{BB962C8B-B14F-4D97-AF65-F5344CB8AC3E}">
        <p14:creationId xmlns:p14="http://schemas.microsoft.com/office/powerpoint/2010/main" val="266944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7605DDF8-A75A-43FB-A35D-FF0D9AF48E0B}"/>
              </a:ext>
            </a:extLst>
          </p:cNvPr>
          <p:cNvSpPr txBox="1">
            <a:spLocks/>
          </p:cNvSpPr>
          <p:nvPr/>
        </p:nvSpPr>
        <p:spPr>
          <a:xfrm>
            <a:off x="442914" y="1808163"/>
            <a:ext cx="9945686" cy="43576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
        <p:nvSpPr>
          <p:cNvPr id="3" name="Titel 1">
            <a:extLst>
              <a:ext uri="{FF2B5EF4-FFF2-40B4-BE49-F238E27FC236}">
                <a16:creationId xmlns:a16="http://schemas.microsoft.com/office/drawing/2014/main" id="{AAD42C09-3416-4C7B-9435-2D3531ED365E}"/>
              </a:ext>
            </a:extLst>
          </p:cNvPr>
          <p:cNvSpPr txBox="1">
            <a:spLocks/>
          </p:cNvSpPr>
          <p:nvPr/>
        </p:nvSpPr>
        <p:spPr>
          <a:xfrm>
            <a:off x="442912" y="873124"/>
            <a:ext cx="11307600" cy="827089"/>
          </a:xfrm>
          <a:prstGeom prst="rect">
            <a:avLst/>
          </a:prstGeom>
        </p:spPr>
        <p:txBody>
          <a:bodyPr vert="horz" lIns="0" tIns="0" rIns="0" bIns="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b="1" dirty="0">
                <a:solidFill>
                  <a:schemeClr val="accent2"/>
                </a:solidFill>
              </a:rPr>
              <a:t>Themabijeenkomsten (</a:t>
            </a:r>
            <a:r>
              <a:rPr lang="nl-NL" b="1" dirty="0" err="1">
                <a:solidFill>
                  <a:schemeClr val="accent2"/>
                </a:solidFill>
              </a:rPr>
              <a:t>webinars</a:t>
            </a:r>
            <a:r>
              <a:rPr lang="nl-NL" b="1" dirty="0">
                <a:solidFill>
                  <a:schemeClr val="accent2"/>
                </a:solidFill>
              </a:rPr>
              <a:t>) </a:t>
            </a:r>
          </a:p>
        </p:txBody>
      </p:sp>
      <p:sp>
        <p:nvSpPr>
          <p:cNvPr id="6" name="Rectangle 2">
            <a:extLst>
              <a:ext uri="{FF2B5EF4-FFF2-40B4-BE49-F238E27FC236}">
                <a16:creationId xmlns:a16="http://schemas.microsoft.com/office/drawing/2014/main" id="{F3BFA6A3-1F5A-4C56-9C24-08F0902E5FE0}"/>
              </a:ext>
            </a:extLst>
          </p:cNvPr>
          <p:cNvSpPr>
            <a:spLocks noChangeArrowheads="1"/>
          </p:cNvSpPr>
          <p:nvPr/>
        </p:nvSpPr>
        <p:spPr bwMode="auto">
          <a:xfrm>
            <a:off x="442913" y="1946662"/>
            <a:ext cx="9945687"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nl-NL" dirty="0">
                <a:latin typeface="Arial" panose="020B0604020202020204" pitchFamily="34" charset="0"/>
              </a:rPr>
              <a:t>Webinar 1 - Themareeks Milieuthermometer: Wijzigingen in Milieuthermometer Zorg versie 6 Webinar 2 - Themareeks Milieuthermometer: Groenbeheer &amp; Duurzaam totaalconcept bouwen</a:t>
            </a:r>
          </a:p>
          <a:p>
            <a:pPr eaLnBrk="0" fontAlgn="base" hangingPunct="0">
              <a:spcBef>
                <a:spcPct val="0"/>
              </a:spcBef>
              <a:spcAft>
                <a:spcPct val="0"/>
              </a:spcAft>
            </a:pPr>
            <a:r>
              <a:rPr lang="nl-NL" dirty="0">
                <a:latin typeface="Arial" panose="020B0604020202020204" pitchFamily="34" charset="0"/>
              </a:rPr>
              <a:t>Webinar 3 - Themareeks Milieuthermometer: Energie, vastgoed en de routekaart</a:t>
            </a:r>
          </a:p>
          <a:p>
            <a:pPr eaLnBrk="0" fontAlgn="base" hangingPunct="0">
              <a:spcBef>
                <a:spcPct val="0"/>
              </a:spcBef>
              <a:spcAft>
                <a:spcPct val="0"/>
              </a:spcAft>
            </a:pPr>
            <a:endParaRPr lang="nl-NL" dirty="0"/>
          </a:p>
          <a:p>
            <a:pPr eaLnBrk="0" fontAlgn="base" hangingPunct="0">
              <a:spcBef>
                <a:spcPct val="0"/>
              </a:spcBef>
              <a:spcAft>
                <a:spcPct val="0"/>
              </a:spcAft>
            </a:pPr>
            <a:r>
              <a:rPr lang="nl-NL" altLang="nl-NL" dirty="0">
                <a:latin typeface="Arial" panose="020B0604020202020204" pitchFamily="34" charset="0"/>
                <a:hlinkClick r:id="rId2"/>
              </a:rPr>
              <a:t>https://milieuplatformzorg.nl/bibliotheek/webinars/</a:t>
            </a:r>
            <a:endParaRPr lang="nl-NL" altLang="nl-NL"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nl-NL" altLang="nl-NL" sz="1800" b="0" i="0" u="none" strike="noStrike" cap="none" normalizeH="0" baseline="0" dirty="0">
              <a:ln>
                <a:noFill/>
              </a:ln>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800" b="0" i="0" u="none" strike="noStrike" cap="none" normalizeH="0" baseline="0" dirty="0">
                <a:ln>
                  <a:noFill/>
                </a:ln>
                <a:solidFill>
                  <a:schemeClr val="tx1"/>
                </a:solidFill>
                <a:effectLst/>
                <a:latin typeface="Arial" panose="020B0604020202020204" pitchFamily="34" charset="0"/>
              </a:rPr>
              <a:t>Reiniging (24 augustus)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800" b="0" i="0" u="none" strike="noStrike" cap="none" normalizeH="0" baseline="0" dirty="0">
                <a:ln>
                  <a:noFill/>
                </a:ln>
                <a:solidFill>
                  <a:schemeClr val="tx1"/>
                </a:solidFill>
                <a:effectLst/>
                <a:latin typeface="Arial" panose="020B0604020202020204" pitchFamily="34" charset="0"/>
              </a:rPr>
              <a:t>Voeding (7 september)</a:t>
            </a:r>
          </a:p>
          <a:p>
            <a:pPr marL="285750" lvl="0" indent="-285750" eaLnBrk="0" fontAlgn="base" hangingPunct="0">
              <a:spcBef>
                <a:spcPct val="0"/>
              </a:spcBef>
              <a:spcAft>
                <a:spcPct val="0"/>
              </a:spcAft>
              <a:buFont typeface="Arial" panose="020B0604020202020204" pitchFamily="34" charset="0"/>
              <a:buChar char="•"/>
            </a:pPr>
            <a:r>
              <a:rPr lang="nl-NL" altLang="nl-NL" dirty="0">
                <a:latin typeface="Arial" panose="020B0604020202020204" pitchFamily="34" charset="0"/>
              </a:rPr>
              <a:t>Groene Medici (14 september)</a:t>
            </a:r>
          </a:p>
          <a:p>
            <a:pPr marL="285750" lvl="0" indent="-285750" eaLnBrk="0" fontAlgn="base" hangingPunct="0">
              <a:spcBef>
                <a:spcPct val="0"/>
              </a:spcBef>
              <a:spcAft>
                <a:spcPct val="0"/>
              </a:spcAft>
              <a:buFont typeface="Arial" panose="020B0604020202020204" pitchFamily="34" charset="0"/>
              <a:buChar char="•"/>
            </a:pPr>
            <a:r>
              <a:rPr lang="nl-NL" altLang="nl-NL" dirty="0">
                <a:latin typeface="Arial" panose="020B0604020202020204" pitchFamily="34" charset="0"/>
              </a:rPr>
              <a:t>Duurzaam vervoer (28 september)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nl-NL" altLang="nl-NL" dirty="0">
              <a:latin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942766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3528</TotalTime>
  <Words>293</Words>
  <Application>Microsoft Office PowerPoint</Application>
  <PresentationFormat>Breedbeeld</PresentationFormat>
  <Paragraphs>45</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Times New Roman</vt:lpstr>
      <vt:lpstr>Kantoorthema</vt:lpstr>
      <vt:lpstr>Healing environment</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Anne-marije Scheffe</dc:creator>
  <cp:lastModifiedBy>Anne-marije Scheffe</cp:lastModifiedBy>
  <cp:revision>73</cp:revision>
  <dcterms:created xsi:type="dcterms:W3CDTF">2020-12-09T15:25:13Z</dcterms:created>
  <dcterms:modified xsi:type="dcterms:W3CDTF">2021-07-06T06:39:34Z</dcterms:modified>
</cp:coreProperties>
</file>